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79" r:id="rId4"/>
    <p:sldId id="314" r:id="rId5"/>
    <p:sldId id="306" r:id="rId6"/>
    <p:sldId id="284" r:id="rId7"/>
    <p:sldId id="277" r:id="rId8"/>
    <p:sldId id="264" r:id="rId9"/>
    <p:sldId id="282" r:id="rId10"/>
    <p:sldId id="313" r:id="rId11"/>
    <p:sldId id="312" r:id="rId12"/>
    <p:sldId id="310" r:id="rId13"/>
    <p:sldId id="308" r:id="rId14"/>
    <p:sldId id="309" r:id="rId15"/>
    <p:sldId id="311" r:id="rId16"/>
    <p:sldId id="285" r:id="rId17"/>
    <p:sldId id="263" r:id="rId18"/>
    <p:sldId id="281" r:id="rId19"/>
    <p:sldId id="307" r:id="rId20"/>
    <p:sldId id="268" r:id="rId21"/>
    <p:sldId id="325" r:id="rId22"/>
    <p:sldId id="300" r:id="rId23"/>
    <p:sldId id="327" r:id="rId24"/>
    <p:sldId id="329" r:id="rId25"/>
    <p:sldId id="330" r:id="rId26"/>
    <p:sldId id="315" r:id="rId27"/>
    <p:sldId id="322" r:id="rId28"/>
    <p:sldId id="323" r:id="rId29"/>
    <p:sldId id="324" r:id="rId30"/>
    <p:sldId id="316" r:id="rId31"/>
    <p:sldId id="296" r:id="rId32"/>
    <p:sldId id="291" r:id="rId33"/>
    <p:sldId id="301" r:id="rId34"/>
    <p:sldId id="30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 Buti" initials="FB" lastIdx="1" clrIdx="0">
    <p:extLst>
      <p:ext uri="{19B8F6BF-5375-455C-9EA6-DF929625EA0E}">
        <p15:presenceInfo xmlns:p15="http://schemas.microsoft.com/office/powerpoint/2012/main" userId="Fabio Buti" providerId="None"/>
      </p:ext>
    </p:extLst>
  </p:cmAuthor>
  <p:cmAuthor id="2" name="Parisot, Charles (GE Healthcare)" initials="PC(H" lastIdx="3" clrIdx="1">
    <p:extLst>
      <p:ext uri="{19B8F6BF-5375-455C-9EA6-DF929625EA0E}">
        <p15:presenceInfo xmlns:p15="http://schemas.microsoft.com/office/powerpoint/2012/main" userId="S-1-5-21-3672398596-3227583511-885490141-339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CCCC"/>
    <a:srgbClr val="FFCCFF"/>
    <a:srgbClr val="FF99FF"/>
    <a:srgbClr val="FFFF66"/>
    <a:srgbClr val="FFFF99"/>
    <a:srgbClr val="00FFFF"/>
    <a:srgbClr val="99FFCC"/>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984" autoAdjust="0"/>
  </p:normalViewPr>
  <p:slideViewPr>
    <p:cSldViewPr snapToGrid="0" snapToObjects="1">
      <p:cViewPr varScale="1">
        <p:scale>
          <a:sx n="83" d="100"/>
          <a:sy n="83" d="100"/>
        </p:scale>
        <p:origin x="1488"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37790" y="34903"/>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dirty="0">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custLinFactNeighborX="-6790" custLinFactNeighborY="-6518"/>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866E2C-18B0-4640-82AD-6D5174A5EC9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it-IT"/>
        </a:p>
      </dgm:t>
    </dgm:pt>
    <dgm:pt modelId="{40CD6997-BF44-4DE9-A2EB-341E498D983D}">
      <dgm:prSet/>
      <dgm:spPr>
        <a:xfrm rot="5400000">
          <a:off x="109824"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E30A36A4-FF78-4EB6-8E81-EC02BFB7E4CE}" type="parTrans" cxnId="{8AC9EEFA-EDD5-46BC-AE13-2555F979FE81}">
      <dgm:prSet/>
      <dgm:spPr/>
      <dgm:t>
        <a:bodyPr/>
        <a:lstStyle/>
        <a:p>
          <a:endParaRPr lang="it-IT"/>
        </a:p>
      </dgm:t>
    </dgm:pt>
    <dgm:pt modelId="{80567851-B570-40C0-8276-1DC9483A4BE1}" type="sibTrans" cxnId="{8AC9EEFA-EDD5-46BC-AE13-2555F979FE81}">
      <dgm:prSet/>
      <dgm:spPr>
        <a:xfrm rot="5400000">
          <a:off x="42051" y="162052"/>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2E200962-41FF-408E-8FDF-C6ADD5AF5310}">
      <dgm:prSet/>
      <dgm:spPr>
        <a:xfrm rot="5400000">
          <a:off x="109824"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F37344E4-CA6A-4906-BBBA-3659AB9A3168}" type="parTrans" cxnId="{F2D1801A-ED56-4C83-8BFD-165AA9A3DF51}">
      <dgm:prSet/>
      <dgm:spPr/>
      <dgm:t>
        <a:bodyPr/>
        <a:lstStyle/>
        <a:p>
          <a:endParaRPr lang="it-IT"/>
        </a:p>
      </dgm:t>
    </dgm:pt>
    <dgm:pt modelId="{41B82DF4-7EBA-493C-9273-D1FFE780DCB2}" type="sibTrans" cxnId="{F2D1801A-ED56-4C83-8BFD-165AA9A3DF51}">
      <dgm:prSet/>
      <dgm:spPr>
        <a:xfrm rot="5400000">
          <a:off x="42051" y="39605"/>
          <a:ext cx="72129" cy="62752"/>
        </a:xfrm>
        <a:prstGeom prst="hexagon">
          <a:avLst>
            <a:gd name="adj" fmla="val 25000"/>
            <a:gd name="vf" fmla="val 115470"/>
          </a:avLst>
        </a:prstGeom>
        <a:solidFill>
          <a:srgbClr val="FFC000"/>
        </a:solidFill>
        <a:ln w="3175" cap="flat" cmpd="sng" algn="ctr">
          <a:solidFill>
            <a:srgbClr val="ED7D31"/>
          </a:solid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95773146-FB67-4915-9D1B-F26F699A2B10}">
      <dgm:prSet/>
      <dgm:spPr>
        <a:xfrm rot="5400000">
          <a:off x="75808"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71EA3038-385D-4C23-B2E9-D44608C873DE}" type="parTrans" cxnId="{D12DE744-BAA7-414F-A02C-E1312F7F9818}">
      <dgm:prSet/>
      <dgm:spPr/>
      <dgm:t>
        <a:bodyPr/>
        <a:lstStyle/>
        <a:p>
          <a:endParaRPr lang="it-IT"/>
        </a:p>
      </dgm:t>
    </dgm:pt>
    <dgm:pt modelId="{DE5DF29D-5B7F-4FF0-8B69-CAAEBD1A3527}" type="sibTrans" cxnId="{D12DE744-BAA7-414F-A02C-E1312F7F9818}">
      <dgm:prSet/>
      <dgm:spPr>
        <a:xfrm rot="5400000">
          <a:off x="143581" y="100829"/>
          <a:ext cx="72129" cy="62752"/>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gm:spPr>
      <dgm:t>
        <a:bodyPr/>
        <a:lstStyle/>
        <a:p>
          <a:pPr>
            <a:buNone/>
          </a:pPr>
          <a:endParaRPr lang="it-IT">
            <a:solidFill>
              <a:sysClr val="window" lastClr="FFFFFF"/>
            </a:solidFill>
            <a:latin typeface="Calibri" panose="020F0502020204030204"/>
            <a:ea typeface="+mn-ea"/>
            <a:cs typeface="+mn-cs"/>
          </a:endParaRPr>
        </a:p>
      </dgm:t>
    </dgm:pt>
    <dgm:pt modelId="{ABC2573A-3EEE-480C-8405-226E6DBFAC19}" type="pres">
      <dgm:prSet presAssocID="{38866E2C-18B0-4640-82AD-6D5174A5EC9E}" presName="Name0" presStyleCnt="0">
        <dgm:presLayoutVars>
          <dgm:chMax/>
          <dgm:chPref/>
          <dgm:dir/>
          <dgm:animLvl val="lvl"/>
        </dgm:presLayoutVars>
      </dgm:prSet>
      <dgm:spPr/>
    </dgm:pt>
    <dgm:pt modelId="{2673E08E-5EE3-4944-9A90-F52F82D046B1}" type="pres">
      <dgm:prSet presAssocID="{2E200962-41FF-408E-8FDF-C6ADD5AF5310}" presName="composite" presStyleCnt="0"/>
      <dgm:spPr/>
    </dgm:pt>
    <dgm:pt modelId="{6C9DF95B-054B-4E19-BA9F-95686FFD5411}" type="pres">
      <dgm:prSet presAssocID="{2E200962-41FF-408E-8FDF-C6ADD5AF5310}" presName="Parent1" presStyleLbl="node1" presStyleIdx="0" presStyleCnt="6">
        <dgm:presLayoutVars>
          <dgm:chMax val="1"/>
          <dgm:chPref val="1"/>
          <dgm:bulletEnabled val="1"/>
        </dgm:presLayoutVars>
      </dgm:prSet>
      <dgm:spPr/>
    </dgm:pt>
    <dgm:pt modelId="{DD70BB4A-34B4-421E-8E76-9AF7EF8A7803}" type="pres">
      <dgm:prSet presAssocID="{2E200962-41FF-408E-8FDF-C6ADD5AF5310}" presName="Childtext1" presStyleLbl="revTx" presStyleIdx="0" presStyleCnt="3">
        <dgm:presLayoutVars>
          <dgm:chMax val="0"/>
          <dgm:chPref val="0"/>
          <dgm:bulletEnabled val="1"/>
        </dgm:presLayoutVars>
      </dgm:prSet>
      <dgm:spPr>
        <a:xfrm>
          <a:off x="179170" y="49342"/>
          <a:ext cx="80496" cy="43277"/>
        </a:xfrm>
        <a:prstGeom prst="rect">
          <a:avLst/>
        </a:prstGeom>
        <a:noFill/>
        <a:ln>
          <a:noFill/>
        </a:ln>
        <a:effectLst/>
      </dgm:spPr>
    </dgm:pt>
    <dgm:pt modelId="{AE420A4F-7306-4A70-93CB-82D99E95CB8D}" type="pres">
      <dgm:prSet presAssocID="{2E200962-41FF-408E-8FDF-C6ADD5AF5310}" presName="BalanceSpacing" presStyleCnt="0"/>
      <dgm:spPr/>
    </dgm:pt>
    <dgm:pt modelId="{AEFFD3D3-76B8-41A6-901B-994DEBF1CE8D}" type="pres">
      <dgm:prSet presAssocID="{2E200962-41FF-408E-8FDF-C6ADD5AF5310}" presName="BalanceSpacing1" presStyleCnt="0"/>
      <dgm:spPr/>
    </dgm:pt>
    <dgm:pt modelId="{8A150B2F-5B46-408D-92F2-DBFFB689D5C5}" type="pres">
      <dgm:prSet presAssocID="{41B82DF4-7EBA-493C-9273-D1FFE780DCB2}" presName="Accent1Text" presStyleLbl="node1" presStyleIdx="1" presStyleCnt="6"/>
      <dgm:spPr/>
    </dgm:pt>
    <dgm:pt modelId="{C9ECE553-C231-4DB4-B695-D72865B04BC1}" type="pres">
      <dgm:prSet presAssocID="{41B82DF4-7EBA-493C-9273-D1FFE780DCB2}" presName="spaceBetweenRectangles" presStyleCnt="0"/>
      <dgm:spPr/>
    </dgm:pt>
    <dgm:pt modelId="{8293F8B8-1CDB-4212-8F60-E3AAE8B6CB8F}" type="pres">
      <dgm:prSet presAssocID="{95773146-FB67-4915-9D1B-F26F699A2B10}" presName="composite" presStyleCnt="0"/>
      <dgm:spPr/>
    </dgm:pt>
    <dgm:pt modelId="{F1602DFB-1D92-4300-8CD7-42DD7BC1C561}" type="pres">
      <dgm:prSet presAssocID="{95773146-FB67-4915-9D1B-F26F699A2B10}" presName="Parent1" presStyleLbl="node1" presStyleIdx="2" presStyleCnt="6">
        <dgm:presLayoutVars>
          <dgm:chMax val="1"/>
          <dgm:chPref val="1"/>
          <dgm:bulletEnabled val="1"/>
        </dgm:presLayoutVars>
      </dgm:prSet>
      <dgm:spPr/>
    </dgm:pt>
    <dgm:pt modelId="{3CA1A906-A643-4A46-897C-9101B4043B14}" type="pres">
      <dgm:prSet presAssocID="{95773146-FB67-4915-9D1B-F26F699A2B10}" presName="Childtext1" presStyleLbl="revTx" presStyleIdx="1" presStyleCnt="3">
        <dgm:presLayoutVars>
          <dgm:chMax val="0"/>
          <dgm:chPref val="0"/>
          <dgm:bulletEnabled val="1"/>
        </dgm:presLayoutVars>
      </dgm:prSet>
      <dgm:spPr>
        <a:xfrm>
          <a:off x="0" y="110566"/>
          <a:ext cx="77900" cy="43277"/>
        </a:xfrm>
        <a:prstGeom prst="rect">
          <a:avLst/>
        </a:prstGeom>
        <a:noFill/>
        <a:ln>
          <a:noFill/>
        </a:ln>
        <a:effectLst/>
      </dgm:spPr>
    </dgm:pt>
    <dgm:pt modelId="{E6CC260E-6B87-49AB-BE85-2BD1318562FE}" type="pres">
      <dgm:prSet presAssocID="{95773146-FB67-4915-9D1B-F26F699A2B10}" presName="BalanceSpacing" presStyleCnt="0"/>
      <dgm:spPr/>
    </dgm:pt>
    <dgm:pt modelId="{C0B272ED-D7EF-49FD-98E7-6E1B039A1E72}" type="pres">
      <dgm:prSet presAssocID="{95773146-FB67-4915-9D1B-F26F699A2B10}" presName="BalanceSpacing1" presStyleCnt="0"/>
      <dgm:spPr/>
    </dgm:pt>
    <dgm:pt modelId="{BDE8F772-52AF-40FF-86ED-83CDA50F3C41}" type="pres">
      <dgm:prSet presAssocID="{DE5DF29D-5B7F-4FF0-8B69-CAAEBD1A3527}" presName="Accent1Text" presStyleLbl="node1" presStyleIdx="3" presStyleCnt="6"/>
      <dgm:spPr/>
    </dgm:pt>
    <dgm:pt modelId="{D7396B49-A480-45F5-BC41-601A99A6917D}" type="pres">
      <dgm:prSet presAssocID="{DE5DF29D-5B7F-4FF0-8B69-CAAEBD1A3527}" presName="spaceBetweenRectangles" presStyleCnt="0"/>
      <dgm:spPr/>
    </dgm:pt>
    <dgm:pt modelId="{076DD660-B89A-4589-9BE8-B6C97A4FFBD9}" type="pres">
      <dgm:prSet presAssocID="{40CD6997-BF44-4DE9-A2EB-341E498D983D}" presName="composite" presStyleCnt="0"/>
      <dgm:spPr/>
    </dgm:pt>
    <dgm:pt modelId="{90446269-CAEF-4BDF-B111-E770DDD3B549}" type="pres">
      <dgm:prSet presAssocID="{40CD6997-BF44-4DE9-A2EB-341E498D983D}" presName="Parent1" presStyleLbl="node1" presStyleIdx="4" presStyleCnt="6">
        <dgm:presLayoutVars>
          <dgm:chMax val="1"/>
          <dgm:chPref val="1"/>
          <dgm:bulletEnabled val="1"/>
        </dgm:presLayoutVars>
      </dgm:prSet>
      <dgm:spPr/>
    </dgm:pt>
    <dgm:pt modelId="{36248C90-54C0-4C10-AEBC-AE9E74A5727C}" type="pres">
      <dgm:prSet presAssocID="{40CD6997-BF44-4DE9-A2EB-341E498D983D}" presName="Childtext1" presStyleLbl="revTx" presStyleIdx="2" presStyleCnt="3">
        <dgm:presLayoutVars>
          <dgm:chMax val="0"/>
          <dgm:chPref val="0"/>
          <dgm:bulletEnabled val="1"/>
        </dgm:presLayoutVars>
      </dgm:prSet>
      <dgm:spPr>
        <a:xfrm>
          <a:off x="179170" y="171790"/>
          <a:ext cx="80496" cy="43277"/>
        </a:xfrm>
        <a:prstGeom prst="rect">
          <a:avLst/>
        </a:prstGeom>
        <a:noFill/>
        <a:ln>
          <a:noFill/>
        </a:ln>
        <a:effectLst/>
      </dgm:spPr>
    </dgm:pt>
    <dgm:pt modelId="{E03897A4-314A-4059-81EE-FEA1C5A41BD1}" type="pres">
      <dgm:prSet presAssocID="{40CD6997-BF44-4DE9-A2EB-341E498D983D}" presName="BalanceSpacing" presStyleCnt="0"/>
      <dgm:spPr/>
    </dgm:pt>
    <dgm:pt modelId="{E92D0C48-DFC9-4C75-871C-5E678DF161AE}" type="pres">
      <dgm:prSet presAssocID="{40CD6997-BF44-4DE9-A2EB-341E498D983D}" presName="BalanceSpacing1" presStyleCnt="0"/>
      <dgm:spPr/>
    </dgm:pt>
    <dgm:pt modelId="{EE26F42E-E7D8-4251-8C4B-A2DF08C1E7A1}" type="pres">
      <dgm:prSet presAssocID="{80567851-B570-40C0-8276-1DC9483A4BE1}" presName="Accent1Text" presStyleLbl="node1" presStyleIdx="5" presStyleCnt="6"/>
      <dgm:spPr/>
    </dgm:pt>
  </dgm:ptLst>
  <dgm:cxnLst>
    <dgm:cxn modelId="{F2D1801A-ED56-4C83-8BFD-165AA9A3DF51}" srcId="{38866E2C-18B0-4640-82AD-6D5174A5EC9E}" destId="{2E200962-41FF-408E-8FDF-C6ADD5AF5310}" srcOrd="0" destOrd="0" parTransId="{F37344E4-CA6A-4906-BBBA-3659AB9A3168}" sibTransId="{41B82DF4-7EBA-493C-9273-D1FFE780DCB2}"/>
    <dgm:cxn modelId="{D12DE744-BAA7-414F-A02C-E1312F7F9818}" srcId="{38866E2C-18B0-4640-82AD-6D5174A5EC9E}" destId="{95773146-FB67-4915-9D1B-F26F699A2B10}" srcOrd="1" destOrd="0" parTransId="{71EA3038-385D-4C23-B2E9-D44608C873DE}" sibTransId="{DE5DF29D-5B7F-4FF0-8B69-CAAEBD1A3527}"/>
    <dgm:cxn modelId="{5896AC50-78E7-4309-B87D-72B3D9A577EE}" type="presOf" srcId="{38866E2C-18B0-4640-82AD-6D5174A5EC9E}" destId="{ABC2573A-3EEE-480C-8405-226E6DBFAC19}" srcOrd="0" destOrd="0" presId="urn:microsoft.com/office/officeart/2008/layout/AlternatingHexagons"/>
    <dgm:cxn modelId="{2D020E63-F0F3-4572-BA7F-D55D578C358D}" type="presOf" srcId="{41B82DF4-7EBA-493C-9273-D1FFE780DCB2}" destId="{8A150B2F-5B46-408D-92F2-DBFFB689D5C5}" srcOrd="0" destOrd="0" presId="urn:microsoft.com/office/officeart/2008/layout/AlternatingHexagons"/>
    <dgm:cxn modelId="{6A15695C-500E-4678-A262-558C62471B85}" type="presOf" srcId="{80567851-B570-40C0-8276-1DC9483A4BE1}" destId="{EE26F42E-E7D8-4251-8C4B-A2DF08C1E7A1}" srcOrd="0" destOrd="0" presId="urn:microsoft.com/office/officeart/2008/layout/AlternatingHexagons"/>
    <dgm:cxn modelId="{B9A63B68-A735-4497-864B-FD95E7E18751}" type="presOf" srcId="{40CD6997-BF44-4DE9-A2EB-341E498D983D}" destId="{90446269-CAEF-4BDF-B111-E770DDD3B549}" srcOrd="0" destOrd="0" presId="urn:microsoft.com/office/officeart/2008/layout/AlternatingHexagons"/>
    <dgm:cxn modelId="{8AC9EEFA-EDD5-46BC-AE13-2555F979FE81}" srcId="{38866E2C-18B0-4640-82AD-6D5174A5EC9E}" destId="{40CD6997-BF44-4DE9-A2EB-341E498D983D}" srcOrd="2" destOrd="0" parTransId="{E30A36A4-FF78-4EB6-8E81-EC02BFB7E4CE}" sibTransId="{80567851-B570-40C0-8276-1DC9483A4BE1}"/>
    <dgm:cxn modelId="{51F7FA6B-22A7-4C06-AF43-FE62D6AF8115}" type="presOf" srcId="{2E200962-41FF-408E-8FDF-C6ADD5AF5310}" destId="{6C9DF95B-054B-4E19-BA9F-95686FFD5411}" srcOrd="0" destOrd="0" presId="urn:microsoft.com/office/officeart/2008/layout/AlternatingHexagons"/>
    <dgm:cxn modelId="{2EB2ABFE-F6B2-4978-B48D-B2C991D486FC}" type="presOf" srcId="{95773146-FB67-4915-9D1B-F26F699A2B10}" destId="{F1602DFB-1D92-4300-8CD7-42DD7BC1C561}" srcOrd="0" destOrd="0" presId="urn:microsoft.com/office/officeart/2008/layout/AlternatingHexagons"/>
    <dgm:cxn modelId="{404DA18A-0A0D-440B-A51F-CC3880AA9FF3}" type="presOf" srcId="{DE5DF29D-5B7F-4FF0-8B69-CAAEBD1A3527}" destId="{BDE8F772-52AF-40FF-86ED-83CDA50F3C41}" srcOrd="0" destOrd="0" presId="urn:microsoft.com/office/officeart/2008/layout/AlternatingHexagons"/>
    <dgm:cxn modelId="{081EA021-9F3E-49B5-A9C6-9CAA1A12D864}" type="presParOf" srcId="{ABC2573A-3EEE-480C-8405-226E6DBFAC19}" destId="{2673E08E-5EE3-4944-9A90-F52F82D046B1}" srcOrd="0" destOrd="0" presId="urn:microsoft.com/office/officeart/2008/layout/AlternatingHexagons"/>
    <dgm:cxn modelId="{47F1B080-2B52-482D-A627-09AC46A9CD29}" type="presParOf" srcId="{2673E08E-5EE3-4944-9A90-F52F82D046B1}" destId="{6C9DF95B-054B-4E19-BA9F-95686FFD5411}" srcOrd="0" destOrd="0" presId="urn:microsoft.com/office/officeart/2008/layout/AlternatingHexagons"/>
    <dgm:cxn modelId="{574E933F-02CC-4D7F-BB3C-BF641FACFCC2}" type="presParOf" srcId="{2673E08E-5EE3-4944-9A90-F52F82D046B1}" destId="{DD70BB4A-34B4-421E-8E76-9AF7EF8A7803}" srcOrd="1" destOrd="0" presId="urn:microsoft.com/office/officeart/2008/layout/AlternatingHexagons"/>
    <dgm:cxn modelId="{36824EC3-ACCF-48BD-A5D5-8BFBA31F4F2E}" type="presParOf" srcId="{2673E08E-5EE3-4944-9A90-F52F82D046B1}" destId="{AE420A4F-7306-4A70-93CB-82D99E95CB8D}" srcOrd="2" destOrd="0" presId="urn:microsoft.com/office/officeart/2008/layout/AlternatingHexagons"/>
    <dgm:cxn modelId="{D216671B-221C-467E-9176-AD9A66447E23}" type="presParOf" srcId="{2673E08E-5EE3-4944-9A90-F52F82D046B1}" destId="{AEFFD3D3-76B8-41A6-901B-994DEBF1CE8D}" srcOrd="3" destOrd="0" presId="urn:microsoft.com/office/officeart/2008/layout/AlternatingHexagons"/>
    <dgm:cxn modelId="{A39341A1-DAF0-4C68-BF7F-748D031388DE}" type="presParOf" srcId="{2673E08E-5EE3-4944-9A90-F52F82D046B1}" destId="{8A150B2F-5B46-408D-92F2-DBFFB689D5C5}" srcOrd="4" destOrd="0" presId="urn:microsoft.com/office/officeart/2008/layout/AlternatingHexagons"/>
    <dgm:cxn modelId="{B0E3A2A5-A77D-44E5-8A2E-B1AD74D40A91}" type="presParOf" srcId="{ABC2573A-3EEE-480C-8405-226E6DBFAC19}" destId="{C9ECE553-C231-4DB4-B695-D72865B04BC1}" srcOrd="1" destOrd="0" presId="urn:microsoft.com/office/officeart/2008/layout/AlternatingHexagons"/>
    <dgm:cxn modelId="{33903E2E-FD44-45B1-8B22-734576BC6131}" type="presParOf" srcId="{ABC2573A-3EEE-480C-8405-226E6DBFAC19}" destId="{8293F8B8-1CDB-4212-8F60-E3AAE8B6CB8F}" srcOrd="2" destOrd="0" presId="urn:microsoft.com/office/officeart/2008/layout/AlternatingHexagons"/>
    <dgm:cxn modelId="{16AD1EF3-C8D0-4C2C-82B8-0380D13D38C0}" type="presParOf" srcId="{8293F8B8-1CDB-4212-8F60-E3AAE8B6CB8F}" destId="{F1602DFB-1D92-4300-8CD7-42DD7BC1C561}" srcOrd="0" destOrd="0" presId="urn:microsoft.com/office/officeart/2008/layout/AlternatingHexagons"/>
    <dgm:cxn modelId="{CEAA3D7C-FFEE-4D7C-9BBC-1B60CBE19839}" type="presParOf" srcId="{8293F8B8-1CDB-4212-8F60-E3AAE8B6CB8F}" destId="{3CA1A906-A643-4A46-897C-9101B4043B14}" srcOrd="1" destOrd="0" presId="urn:microsoft.com/office/officeart/2008/layout/AlternatingHexagons"/>
    <dgm:cxn modelId="{1E031F5D-C36F-400A-9700-81845A62DBB5}" type="presParOf" srcId="{8293F8B8-1CDB-4212-8F60-E3AAE8B6CB8F}" destId="{E6CC260E-6B87-49AB-BE85-2BD1318562FE}" srcOrd="2" destOrd="0" presId="urn:microsoft.com/office/officeart/2008/layout/AlternatingHexagons"/>
    <dgm:cxn modelId="{78B63A38-74F6-4B24-80DD-711FB0382AEF}" type="presParOf" srcId="{8293F8B8-1CDB-4212-8F60-E3AAE8B6CB8F}" destId="{C0B272ED-D7EF-49FD-98E7-6E1B039A1E72}" srcOrd="3" destOrd="0" presId="urn:microsoft.com/office/officeart/2008/layout/AlternatingHexagons"/>
    <dgm:cxn modelId="{F040DD12-32A3-43FE-A1DE-20B073D571F6}" type="presParOf" srcId="{8293F8B8-1CDB-4212-8F60-E3AAE8B6CB8F}" destId="{BDE8F772-52AF-40FF-86ED-83CDA50F3C41}" srcOrd="4" destOrd="0" presId="urn:microsoft.com/office/officeart/2008/layout/AlternatingHexagons"/>
    <dgm:cxn modelId="{989AAAA6-D27E-4061-B052-62AB73FDE09C}" type="presParOf" srcId="{ABC2573A-3EEE-480C-8405-226E6DBFAC19}" destId="{D7396B49-A480-45F5-BC41-601A99A6917D}" srcOrd="3" destOrd="0" presId="urn:microsoft.com/office/officeart/2008/layout/AlternatingHexagons"/>
    <dgm:cxn modelId="{892DD391-758E-4418-AFB6-D62A2459023B}" type="presParOf" srcId="{ABC2573A-3EEE-480C-8405-226E6DBFAC19}" destId="{076DD660-B89A-4589-9BE8-B6C97A4FFBD9}" srcOrd="4" destOrd="0" presId="urn:microsoft.com/office/officeart/2008/layout/AlternatingHexagons"/>
    <dgm:cxn modelId="{7C8432B1-FA30-4F11-B9BC-2C740A84A15D}" type="presParOf" srcId="{076DD660-B89A-4589-9BE8-B6C97A4FFBD9}" destId="{90446269-CAEF-4BDF-B111-E770DDD3B549}" srcOrd="0" destOrd="0" presId="urn:microsoft.com/office/officeart/2008/layout/AlternatingHexagons"/>
    <dgm:cxn modelId="{B13E6930-8138-4EE9-83C4-9F86E6AE9266}" type="presParOf" srcId="{076DD660-B89A-4589-9BE8-B6C97A4FFBD9}" destId="{36248C90-54C0-4C10-AEBC-AE9E74A5727C}" srcOrd="1" destOrd="0" presId="urn:microsoft.com/office/officeart/2008/layout/AlternatingHexagons"/>
    <dgm:cxn modelId="{F1AAA310-06AC-4AC5-A13C-9F5FD4B106D3}" type="presParOf" srcId="{076DD660-B89A-4589-9BE8-B6C97A4FFBD9}" destId="{E03897A4-314A-4059-81EE-FEA1C5A41BD1}" srcOrd="2" destOrd="0" presId="urn:microsoft.com/office/officeart/2008/layout/AlternatingHexagons"/>
    <dgm:cxn modelId="{C6647971-B3EC-44F6-809E-F2092FAEEFBD}" type="presParOf" srcId="{076DD660-B89A-4589-9BE8-B6C97A4FFBD9}" destId="{E92D0C48-DFC9-4C75-871C-5E678DF161AE}" srcOrd="3" destOrd="0" presId="urn:microsoft.com/office/officeart/2008/layout/AlternatingHexagons"/>
    <dgm:cxn modelId="{DD7026DF-FDB9-4242-BE14-8C40A38B2E34}" type="presParOf" srcId="{076DD660-B89A-4589-9BE8-B6C97A4FFBD9}" destId="{EE26F42E-E7D8-4251-8C4B-A2DF08C1E7A1}" srcOrd="4" destOrd="0" presId="urn:microsoft.com/office/officeart/2008/layout/AlternatingHexagons"/>
  </dgm:cxnLst>
  <dgm:bg>
    <a:noFill/>
  </dgm:bg>
  <dgm:whole/>
  <dgm:extLst>
    <a:ext uri="http://schemas.microsoft.com/office/drawing/2008/diagram">
      <dsp:dataModelExt xmlns:dsp="http://schemas.microsoft.com/office/drawing/2008/diagram" relId="rId2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56575" y="6178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78233" y="71594"/>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dirty="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40000"/>
            <a:lumOff val="6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DF95B-054B-4E19-BA9F-95686FFD5411}">
      <dsp:nvSpPr>
        <dsp:cNvPr id="0" name=""/>
        <dsp:cNvSpPr/>
      </dsp:nvSpPr>
      <dsp:spPr>
        <a:xfrm rot="5400000">
          <a:off x="164414"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78632"/>
        <a:ext cx="64665" cy="74328"/>
      </dsp:txXfrm>
    </dsp:sp>
    <dsp:sp modelId="{DD70BB4A-34B4-421E-8E76-9AF7EF8A7803}">
      <dsp:nvSpPr>
        <dsp:cNvPr id="0" name=""/>
        <dsp:cNvSpPr/>
      </dsp:nvSpPr>
      <dsp:spPr>
        <a:xfrm>
          <a:off x="268229" y="83401"/>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8A150B2F-5B46-408D-92F2-DBFFB689D5C5}">
      <dsp:nvSpPr>
        <dsp:cNvPr id="0" name=""/>
        <dsp:cNvSpPr/>
      </dsp:nvSpPr>
      <dsp:spPr>
        <a:xfrm rot="5400000">
          <a:off x="62953" y="68823"/>
          <a:ext cx="107982" cy="93945"/>
        </a:xfrm>
        <a:prstGeom prst="hexagon">
          <a:avLst>
            <a:gd name="adj" fmla="val 25000"/>
            <a:gd name="vf" fmla="val 115470"/>
          </a:avLst>
        </a:prstGeom>
        <a:solidFill>
          <a:srgbClr val="FFC000"/>
        </a:solidFill>
        <a:ln w="3175" cap="flat" cmpd="sng" algn="ctr">
          <a:solidFill>
            <a:srgbClr val="ED7D3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78632"/>
        <a:ext cx="64665" cy="74328"/>
      </dsp:txXfrm>
    </dsp:sp>
    <dsp:sp modelId="{F1602DFB-1D92-4300-8CD7-42DD7BC1C561}">
      <dsp:nvSpPr>
        <dsp:cNvPr id="0" name=""/>
        <dsp:cNvSpPr/>
      </dsp:nvSpPr>
      <dsp:spPr>
        <a:xfrm rot="5400000">
          <a:off x="113489"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35147" y="170288"/>
        <a:ext cx="64665" cy="74328"/>
      </dsp:txXfrm>
    </dsp:sp>
    <dsp:sp modelId="{3CA1A906-A643-4A46-897C-9101B4043B14}">
      <dsp:nvSpPr>
        <dsp:cNvPr id="0" name=""/>
        <dsp:cNvSpPr/>
      </dsp:nvSpPr>
      <dsp:spPr>
        <a:xfrm>
          <a:off x="0" y="175057"/>
          <a:ext cx="116621" cy="64789"/>
        </a:xfrm>
        <a:prstGeom prst="rect">
          <a:avLst/>
        </a:prstGeom>
        <a:noFill/>
        <a:ln>
          <a:noFill/>
        </a:ln>
        <a:effectLst/>
      </dsp:spPr>
      <dsp:style>
        <a:lnRef idx="0">
          <a:scrgbClr r="0" g="0" b="0"/>
        </a:lnRef>
        <a:fillRef idx="0">
          <a:scrgbClr r="0" g="0" b="0"/>
        </a:fillRef>
        <a:effectRef idx="0">
          <a:scrgbClr r="0" g="0" b="0"/>
        </a:effectRef>
        <a:fontRef idx="minor"/>
      </dsp:style>
    </dsp:sp>
    <dsp:sp modelId="{BDE8F772-52AF-40FF-86ED-83CDA50F3C41}">
      <dsp:nvSpPr>
        <dsp:cNvPr id="0" name=""/>
        <dsp:cNvSpPr/>
      </dsp:nvSpPr>
      <dsp:spPr>
        <a:xfrm rot="5400000">
          <a:off x="214950" y="160479"/>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236608" y="170288"/>
        <a:ext cx="64665" cy="74328"/>
      </dsp:txXfrm>
    </dsp:sp>
    <dsp:sp modelId="{90446269-CAEF-4BDF-B111-E770DDD3B549}">
      <dsp:nvSpPr>
        <dsp:cNvPr id="0" name=""/>
        <dsp:cNvSpPr/>
      </dsp:nvSpPr>
      <dsp:spPr>
        <a:xfrm rot="5400000">
          <a:off x="164414"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186072" y="261944"/>
        <a:ext cx="64665" cy="74328"/>
      </dsp:txXfrm>
    </dsp:sp>
    <dsp:sp modelId="{36248C90-54C0-4C10-AEBC-AE9E74A5727C}">
      <dsp:nvSpPr>
        <dsp:cNvPr id="0" name=""/>
        <dsp:cNvSpPr/>
      </dsp:nvSpPr>
      <dsp:spPr>
        <a:xfrm>
          <a:off x="268229" y="266712"/>
          <a:ext cx="120508" cy="64789"/>
        </a:xfrm>
        <a:prstGeom prst="rect">
          <a:avLst/>
        </a:prstGeom>
        <a:noFill/>
        <a:ln>
          <a:noFill/>
        </a:ln>
        <a:effectLst/>
      </dsp:spPr>
      <dsp:style>
        <a:lnRef idx="0">
          <a:scrgbClr r="0" g="0" b="0"/>
        </a:lnRef>
        <a:fillRef idx="0">
          <a:scrgbClr r="0" g="0" b="0"/>
        </a:fillRef>
        <a:effectRef idx="0">
          <a:scrgbClr r="0" g="0" b="0"/>
        </a:effectRef>
        <a:fontRef idx="minor"/>
      </dsp:style>
    </dsp:sp>
    <dsp:sp modelId="{EE26F42E-E7D8-4251-8C4B-A2DF08C1E7A1}">
      <dsp:nvSpPr>
        <dsp:cNvPr id="0" name=""/>
        <dsp:cNvSpPr/>
      </dsp:nvSpPr>
      <dsp:spPr>
        <a:xfrm rot="5400000">
          <a:off x="62953" y="252135"/>
          <a:ext cx="107982" cy="93945"/>
        </a:xfrm>
        <a:prstGeom prst="hexagon">
          <a:avLst>
            <a:gd name="adj" fmla="val 25000"/>
            <a:gd name="vf" fmla="val 115470"/>
          </a:avLst>
        </a:prstGeom>
        <a:solidFill>
          <a:srgbClr val="70AD47">
            <a:lumMod val="60000"/>
            <a:lumOff val="4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ysClr val="window" lastClr="FFFFFF"/>
            </a:solidFill>
            <a:latin typeface="Calibri" panose="020F0502020204030204"/>
            <a:ea typeface="+mn-ea"/>
            <a:cs typeface="+mn-cs"/>
          </a:endParaRPr>
        </a:p>
      </dsp:txBody>
      <dsp:txXfrm rot="-5400000">
        <a:off x="84611" y="261944"/>
        <a:ext cx="64665" cy="7432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144C7-80E5-4A4A-9DE5-2197D28374A7}" type="datetimeFigureOut">
              <a:rPr lang="it-IT" smtClean="0"/>
              <a:t>08/02/2017</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24EE-1770-4893-8834-803C51D91DEB}" type="slidenum">
              <a:rPr lang="it-IT" smtClean="0"/>
              <a:t>‹N›</a:t>
            </a:fld>
            <a:endParaRPr lang="it-IT"/>
          </a:p>
        </p:txBody>
      </p:sp>
    </p:spTree>
    <p:extLst>
      <p:ext uri="{BB962C8B-B14F-4D97-AF65-F5344CB8AC3E}">
        <p14:creationId xmlns:p14="http://schemas.microsoft.com/office/powerpoint/2010/main" val="383637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3DD24EE-1770-4893-8834-803C51D91DEB}" type="slidenum">
              <a:rPr lang="it-IT" smtClean="0"/>
              <a:t>6</a:t>
            </a:fld>
            <a:endParaRPr lang="it-IT"/>
          </a:p>
        </p:txBody>
      </p:sp>
    </p:spTree>
    <p:extLst>
      <p:ext uri="{BB962C8B-B14F-4D97-AF65-F5344CB8AC3E}">
        <p14:creationId xmlns:p14="http://schemas.microsoft.com/office/powerpoint/2010/main" val="143084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‹N›</a:t>
            </a:fld>
            <a:endParaRPr lang="en-US"/>
          </a:p>
        </p:txBody>
      </p:sp>
    </p:spTree>
    <p:extLst>
      <p:ext uri="{BB962C8B-B14F-4D97-AF65-F5344CB8AC3E}">
        <p14:creationId xmlns:p14="http://schemas.microsoft.com/office/powerpoint/2010/main" val="129580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B3126-25FB-F241-9D08-EF0C3CBFF311}" type="datetimeFigureOut">
              <a:rPr lang="en-US" smtClean="0"/>
              <a:pPr/>
              <a:t>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hl7-fhir.github.io/daf/daf.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hl7.org/fhir/us/core/StructureDefinition-us-core-condition.html" TargetMode="External"/><Relationship Id="rId13" Type="http://schemas.openxmlformats.org/officeDocument/2006/relationships/hyperlink" Target="http://hl7.org/fhir/us/core/StructureDefinition-us-core-location.html" TargetMode="External"/><Relationship Id="rId18" Type="http://schemas.openxmlformats.org/officeDocument/2006/relationships/hyperlink" Target="http://hl7.org/fhir/us/core/StructureDefinition-us-core-smokingstatus.html" TargetMode="External"/><Relationship Id="rId3" Type="http://schemas.openxmlformats.org/officeDocument/2006/relationships/hyperlink" Target="http://hl7.org/fhir/us/daf-research/2017Jan/daf-research-profile.html" TargetMode="External"/><Relationship Id="rId21" Type="http://schemas.openxmlformats.org/officeDocument/2006/relationships/hyperlink" Target="http://hl7.org/fhir/us/core/StructureDefinition-us-core-patient.html" TargetMode="External"/><Relationship Id="rId7" Type="http://schemas.openxmlformats.org/officeDocument/2006/relationships/hyperlink" Target="http://hl7.org/fhir/us/core/StructureDefinition-us-core-careteam.html" TargetMode="External"/><Relationship Id="rId12" Type="http://schemas.openxmlformats.org/officeDocument/2006/relationships/hyperlink" Target="http://hl7.org/fhir/us/core/StructureDefinition-us-core-immunization.html" TargetMode="External"/><Relationship Id="rId17" Type="http://schemas.openxmlformats.org/officeDocument/2006/relationships/hyperlink" Target="http://hl7.org/fhir/us/core/StructureDefinition-us-core-observationresults.html" TargetMode="External"/><Relationship Id="rId2" Type="http://schemas.openxmlformats.org/officeDocument/2006/relationships/image" Target="../media/image3.png"/><Relationship Id="rId16" Type="http://schemas.openxmlformats.org/officeDocument/2006/relationships/hyperlink" Target="http://hl7.org/fhir/us/core/StructureDefinition-us-core-medicationstatement.html" TargetMode="External"/><Relationship Id="rId20" Type="http://schemas.openxmlformats.org/officeDocument/2006/relationships/hyperlink" Target="http://hl7.org/fhir/us/core/StructureDefinition-us-core-organization.html" TargetMode="External"/><Relationship Id="rId1" Type="http://schemas.openxmlformats.org/officeDocument/2006/relationships/slideLayout" Target="../slideLayouts/slideLayout2.xml"/><Relationship Id="rId6" Type="http://schemas.openxmlformats.org/officeDocument/2006/relationships/hyperlink" Target="http://hl7.org/fhir/us/core/StructureDefinition-us-core-careplan.html" TargetMode="External"/><Relationship Id="rId11" Type="http://schemas.openxmlformats.org/officeDocument/2006/relationships/hyperlink" Target="http://hl7.org/fhir/us/core/StructureDefinition-us-core-goal.html" TargetMode="External"/><Relationship Id="rId5" Type="http://schemas.openxmlformats.org/officeDocument/2006/relationships/hyperlink" Target="http://hl7.org/fhir/us/core/StructureDefinition-us-core-allergyintolerance.html" TargetMode="External"/><Relationship Id="rId15" Type="http://schemas.openxmlformats.org/officeDocument/2006/relationships/hyperlink" Target="http://hl7.org/fhir/us/core/StructureDefinition-us-core-medicationrequest.html" TargetMode="External"/><Relationship Id="rId23" Type="http://schemas.openxmlformats.org/officeDocument/2006/relationships/hyperlink" Target="http://hl7.org/fhir/us/core/StructureDefinition-us-core-procedure.html" TargetMode="External"/><Relationship Id="rId10" Type="http://schemas.openxmlformats.org/officeDocument/2006/relationships/hyperlink" Target="http://hl7.org/fhir/us/core/StructureDefinition-us-core-diagnosticreport.html" TargetMode="External"/><Relationship Id="rId19" Type="http://schemas.openxmlformats.org/officeDocument/2006/relationships/hyperlink" Target="http://hl7.org/fhir/us/core/StructureDefinition-us-core-vitalsigns.html" TargetMode="External"/><Relationship Id="rId4" Type="http://schemas.openxmlformats.org/officeDocument/2006/relationships/hyperlink" Target="https://www.hl7.org/FHIR/2017Jan/clinicalsummary-module.html#uses" TargetMode="External"/><Relationship Id="rId9" Type="http://schemas.openxmlformats.org/officeDocument/2006/relationships/hyperlink" Target="http://hl7.org/fhir/us/core/StructureDefinition-us-core-device.html" TargetMode="External"/><Relationship Id="rId14" Type="http://schemas.openxmlformats.org/officeDocument/2006/relationships/hyperlink" Target="http://hl7.org/fhir/us/core/StructureDefinition-us-core-medication.html" TargetMode="External"/><Relationship Id="rId22" Type="http://schemas.openxmlformats.org/officeDocument/2006/relationships/hyperlink" Target="http://hl7.org/fhir/us/core/StructureDefinition-us-core-pract.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fhir.org/guides/argonaut/r2/" TargetMode="External"/><Relationship Id="rId3" Type="http://schemas.openxmlformats.org/officeDocument/2006/relationships/hyperlink" Target="http://hl7.org/fhir/2017Jan/list.html#query" TargetMode="External"/><Relationship Id="rId7" Type="http://schemas.openxmlformats.org/officeDocument/2006/relationships/hyperlink" Target="http://build.fhir.org/lifecycle.html#current" TargetMode="External"/><Relationship Id="rId12" Type="http://schemas.openxmlformats.org/officeDocument/2006/relationships/hyperlink" Target="http://www.fhir.org/guides/argonaut/r2/Conformance-client.html"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hl7.org/fhir/2017Jan/list.html#search" TargetMode="External"/><Relationship Id="rId11" Type="http://schemas.openxmlformats.org/officeDocument/2006/relationships/hyperlink" Target="http://www.fhir.org/guides/argonaut/r2/Conformance-server.html" TargetMode="External"/><Relationship Id="rId5" Type="http://schemas.openxmlformats.org/officeDocument/2006/relationships/hyperlink" Target="http://build.fhir.org/list-operations.html" TargetMode="External"/><Relationship Id="rId10" Type="http://schemas.openxmlformats.org/officeDocument/2006/relationships/hyperlink" Target="http://www.fhir.org/guides/argonaut/r2/StructureDefinition-argo-vitalsigns.html" TargetMode="External"/><Relationship Id="rId4" Type="http://schemas.openxmlformats.org/officeDocument/2006/relationships/hyperlink" Target="http://hl7.org/fhir/2017Jan/list.html" TargetMode="External"/><Relationship Id="rId9" Type="http://schemas.openxmlformats.org/officeDocument/2006/relationships/hyperlink" Target="http://hl7.org/fhir/daf/daf.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hl7.org/fhir/2017Jan/provenance.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hl7.org/FHIR/2017Jan/documentreference.html" TargetMode="External"/><Relationship Id="rId4" Type="http://schemas.openxmlformats.org/officeDocument/2006/relationships/hyperlink" Target="https://www.hl7.org/FHIR/2017Jan/usecases.html#xd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hl7.org/fhir/2017Jan/provenance.html#6.2.4.6"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maximumHistoryStatements"/><Relationship Id="rId3" Type="http://schemas.openxmlformats.org/officeDocument/2006/relationships/hyperlink" Target="#careProvisionCode"/><Relationship Id="rId7" Type="http://schemas.openxmlformats.org/officeDocument/2006/relationships/hyperlink" Target="#includeCarePlanAttachment"/><Relationship Id="rId12" Type="http://schemas.openxmlformats.org/officeDocument/2006/relationships/hyperlink" Target="#patientName"/><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clinicalStatementTimePeriod"/><Relationship Id="rId11" Type="http://schemas.openxmlformats.org/officeDocument/2006/relationships/hyperlink" Target="#patientId"/><Relationship Id="rId5" Type="http://schemas.openxmlformats.org/officeDocument/2006/relationships/hyperlink" Target="#careRecordTimePeriod"/><Relationship Id="rId10" Type="http://schemas.openxmlformats.org/officeDocument/2006/relationships/hyperlink" Target="#patientBirthTime"/><Relationship Id="rId4" Type="http://schemas.openxmlformats.org/officeDocument/2006/relationships/hyperlink" Target="#careProvisionReason"/><Relationship Id="rId9" Type="http://schemas.openxmlformats.org/officeDocument/2006/relationships/hyperlink" Target="#patientAdministrativeGender"/></Relationships>
</file>

<file path=ppt/slides/_rels/slide32.xml.rels><?xml version="1.0" encoding="UTF-8" standalone="yes"?>
<Relationships xmlns="http://schemas.openxmlformats.org/package/2006/relationships"><Relationship Id="rId8" Type="http://schemas.openxmlformats.org/officeDocument/2006/relationships/hyperlink" Target="https://www.hl7.org/fhir/daf/condition-daf.html" TargetMode="External"/><Relationship Id="rId13" Type="http://schemas.openxmlformats.org/officeDocument/2006/relationships/hyperlink" Target="http://hl7.org/fhir/daf/medicationstatement-daf.html" TargetMode="External"/><Relationship Id="rId18" Type="http://schemas.openxmlformats.org/officeDocument/2006/relationships/hyperlink" Target="https://www.hl7.org/fhir/daf/encounter-daf.html" TargetMode="External"/><Relationship Id="rId3" Type="http://schemas.openxmlformats.org/officeDocument/2006/relationships/hyperlink" Target="http://argonautwiki.hl7.org/index.php?title=Vital_Signs" TargetMode="External"/><Relationship Id="rId7" Type="http://schemas.openxmlformats.org/officeDocument/2006/relationships/hyperlink" Target="http://argonautwiki.hl7.org/index.php?title=Problems_and_Health_Concerns" TargetMode="External"/><Relationship Id="rId12" Type="http://schemas.openxmlformats.org/officeDocument/2006/relationships/hyperlink" Target="http://argonautwiki.hl7.org/index.php?title=Medications" TargetMode="External"/><Relationship Id="rId17" Type="http://schemas.openxmlformats.org/officeDocument/2006/relationships/hyperlink" Target="http://hl7.org/fhir/daf/Procedure-daf.html" TargetMode="External"/><Relationship Id="rId2" Type="http://schemas.openxmlformats.org/officeDocument/2006/relationships/image" Target="../media/image3.png"/><Relationship Id="rId16" Type="http://schemas.openxmlformats.org/officeDocument/2006/relationships/hyperlink" Target="http://argonautwiki.hl7.org/index.php?title=Procedures" TargetMode="External"/><Relationship Id="rId1" Type="http://schemas.openxmlformats.org/officeDocument/2006/relationships/slideLayout" Target="../slideLayouts/slideLayout1.xml"/><Relationship Id="rId6" Type="http://schemas.openxmlformats.org/officeDocument/2006/relationships/hyperlink" Target="https://www.hl7.org/fhir/daf/observation-daf-results.html" TargetMode="External"/><Relationship Id="rId11" Type="http://schemas.openxmlformats.org/officeDocument/2006/relationships/hyperlink" Target="http://argonautwiki.hl7.org/index.php?title=Smoking_Status" TargetMode="External"/><Relationship Id="rId5" Type="http://schemas.openxmlformats.org/officeDocument/2006/relationships/hyperlink" Target="http://argonautwiki.hl7.org/index.php?title=Laboratory_Results" TargetMode="External"/><Relationship Id="rId15" Type="http://schemas.openxmlformats.org/officeDocument/2006/relationships/hyperlink" Target="http://hl7.org/fhir/daf/daf-immunization.html" TargetMode="External"/><Relationship Id="rId10" Type="http://schemas.openxmlformats.org/officeDocument/2006/relationships/hyperlink" Target="https://www.hl7.org/fhir/daf/allergyintolerance-daf.html" TargetMode="External"/><Relationship Id="rId4" Type="http://schemas.openxmlformats.org/officeDocument/2006/relationships/hyperlink" Target="http://hl7.org/fhir/daf/observation-daf-vitalsigns.html" TargetMode="External"/><Relationship Id="rId9" Type="http://schemas.openxmlformats.org/officeDocument/2006/relationships/hyperlink" Target="http://argonautwiki.hl7.org/index.php?title=Allergies" TargetMode="External"/><Relationship Id="rId14" Type="http://schemas.openxmlformats.org/officeDocument/2006/relationships/hyperlink" Target="http://argonautwiki.hl7.org/index.php?title=Immunizati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4.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2" Type="http://schemas.openxmlformats.org/officeDocument/2006/relationships/image" Target="../media/image3.png"/><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3" y="1453"/>
            <a:ext cx="9144000" cy="6858000"/>
          </a:xfrm>
          <a:prstGeom prst="rect">
            <a:avLst/>
          </a:prstGeom>
          <a:noFill/>
        </p:spPr>
      </p:pic>
      <p:sp>
        <p:nvSpPr>
          <p:cNvPr id="2" name="Title 1"/>
          <p:cNvSpPr>
            <a:spLocks noGrp="1"/>
          </p:cNvSpPr>
          <p:nvPr>
            <p:ph type="ctrTitle"/>
          </p:nvPr>
        </p:nvSpPr>
        <p:spPr>
          <a:xfrm>
            <a:off x="359923" y="3149600"/>
            <a:ext cx="8463063" cy="2115213"/>
          </a:xfrm>
        </p:spPr>
        <p:txBody>
          <a:bodyPr>
            <a:noAutofit/>
          </a:bodyPr>
          <a:lstStyle/>
          <a:p>
            <a:pPr>
              <a:spcBef>
                <a:spcPts val="600"/>
              </a:spcBef>
              <a:spcAft>
                <a:spcPts val="600"/>
              </a:spcAft>
            </a:pPr>
            <a:r>
              <a:rPr lang="en-US" sz="3400" dirty="0">
                <a:solidFill>
                  <a:srgbClr val="5A4099"/>
                </a:solidFill>
                <a:latin typeface="Arial"/>
                <a:cs typeface="Arial"/>
              </a:rPr>
              <a:t>IHE ITI &amp; PCC Supplements</a:t>
            </a:r>
            <a:br>
              <a:rPr lang="en-US" sz="3600" dirty="0">
                <a:solidFill>
                  <a:srgbClr val="5A4099"/>
                </a:solidFill>
                <a:latin typeface="Arial"/>
                <a:cs typeface="Arial"/>
              </a:rPr>
            </a:br>
            <a:r>
              <a:rPr lang="en-US" sz="2800" b="1" dirty="0"/>
              <a:t>P</a:t>
            </a:r>
            <a:r>
              <a:rPr lang="en-US" sz="2800" dirty="0"/>
              <a:t>atient-centric </a:t>
            </a:r>
            <a:r>
              <a:rPr lang="en-US" sz="2800" b="1" dirty="0"/>
              <a:t>D</a:t>
            </a:r>
            <a:r>
              <a:rPr lang="en-US" sz="2800" dirty="0"/>
              <a:t>ata-element </a:t>
            </a:r>
            <a:r>
              <a:rPr lang="en-US" sz="2800" b="1" dirty="0"/>
              <a:t>L</a:t>
            </a:r>
            <a:r>
              <a:rPr lang="en-US" sz="2800" dirty="0"/>
              <a:t>ocation </a:t>
            </a:r>
            <a:r>
              <a:rPr lang="en-US" sz="2800" b="1" dirty="0"/>
              <a:t>S</a:t>
            </a:r>
            <a:r>
              <a:rPr lang="en-US" sz="2800" dirty="0"/>
              <a:t>ervice (</a:t>
            </a:r>
            <a:r>
              <a:rPr lang="en-US" sz="2800" b="1" dirty="0"/>
              <a:t>PDLS</a:t>
            </a:r>
            <a:r>
              <a:rPr lang="en-US" sz="2800" dirty="0"/>
              <a:t>)</a:t>
            </a:r>
            <a:br>
              <a:rPr lang="en-US" sz="2800" dirty="0"/>
            </a:br>
            <a:r>
              <a:rPr lang="en-US" sz="2800" b="1" dirty="0"/>
              <a:t>Q</a:t>
            </a:r>
            <a:r>
              <a:rPr lang="en-US" sz="2800" dirty="0"/>
              <a:t>uery for </a:t>
            </a:r>
            <a:r>
              <a:rPr lang="en-US" sz="2800" b="1" dirty="0"/>
              <a:t>E</a:t>
            </a:r>
            <a:r>
              <a:rPr lang="en-US" sz="2800" dirty="0"/>
              <a:t>xisting </a:t>
            </a:r>
            <a:r>
              <a:rPr lang="en-US" sz="2800" b="1" dirty="0"/>
              <a:t>D</a:t>
            </a:r>
            <a:r>
              <a:rPr lang="en-US" sz="2800" dirty="0"/>
              <a:t>ata for </a:t>
            </a:r>
            <a:r>
              <a:rPr lang="en-US" sz="2800" b="1" dirty="0"/>
              <a:t>m</a:t>
            </a:r>
            <a:r>
              <a:rPr lang="en-US" sz="2800" dirty="0"/>
              <a:t>obile (</a:t>
            </a:r>
            <a:r>
              <a:rPr lang="en-US" sz="2800" b="1" dirty="0" err="1"/>
              <a:t>QEDm</a:t>
            </a:r>
            <a:r>
              <a:rPr lang="en-US" sz="2800" dirty="0"/>
              <a:t>)</a:t>
            </a:r>
            <a:br>
              <a:rPr lang="en-US" sz="2800" dirty="0"/>
            </a:br>
            <a:br>
              <a:rPr lang="en-US" sz="2800" dirty="0"/>
            </a:br>
            <a:r>
              <a:rPr lang="en-US" sz="2400" dirty="0"/>
              <a:t>Wednesday, February 8, 2017</a:t>
            </a:r>
            <a:endParaRPr lang="en-US" sz="2400" dirty="0">
              <a:solidFill>
                <a:srgbClr val="5A4099"/>
              </a:solidFill>
              <a:latin typeface="Arial"/>
              <a:cs typeface="Arial"/>
            </a:endParaRPr>
          </a:p>
        </p:txBody>
      </p:sp>
      <p:sp>
        <p:nvSpPr>
          <p:cNvPr id="3" name="Subtitle 2"/>
          <p:cNvSpPr>
            <a:spLocks noGrp="1"/>
          </p:cNvSpPr>
          <p:nvPr>
            <p:ph type="subTitle" idx="1"/>
          </p:nvPr>
        </p:nvSpPr>
        <p:spPr>
          <a:xfrm>
            <a:off x="1532021" y="5841938"/>
            <a:ext cx="6400800" cy="677859"/>
          </a:xfrm>
        </p:spPr>
        <p:txBody>
          <a:bodyPr>
            <a:normAutofit fontScale="85000" lnSpcReduction="20000"/>
          </a:bodyPr>
          <a:lstStyle/>
          <a:p>
            <a:r>
              <a:rPr lang="en-US" sz="2400" dirty="0">
                <a:solidFill>
                  <a:schemeClr val="tx1">
                    <a:lumMod val="65000"/>
                    <a:lumOff val="35000"/>
                  </a:schemeClr>
                </a:solidFill>
                <a:latin typeface="Arial"/>
                <a:cs typeface="Arial"/>
              </a:rPr>
              <a:t>Charles Parisot, GE Healthcare</a:t>
            </a:r>
          </a:p>
          <a:p>
            <a:r>
              <a:rPr lang="en-US" sz="2400" dirty="0">
                <a:solidFill>
                  <a:schemeClr val="tx1">
                    <a:lumMod val="65000"/>
                    <a:lumOff val="35000"/>
                  </a:schemeClr>
                </a:solidFill>
                <a:latin typeface="Arial"/>
                <a:cs typeface="Arial"/>
              </a:rPr>
              <a:t>Fabio Buti, Dedalus</a:t>
            </a:r>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2161"/>
            <a:ext cx="8229600" cy="3223738"/>
          </a:xfrm>
        </p:spPr>
        <p:txBody>
          <a:bodyPr>
            <a:normAutofit/>
          </a:bodyPr>
          <a:lstStyle/>
          <a:p>
            <a:r>
              <a:rPr lang="en-US" sz="3200" b="1" dirty="0">
                <a:solidFill>
                  <a:srgbClr val="5A4099"/>
                </a:solidFill>
                <a:latin typeface="Arial"/>
                <a:cs typeface="Arial"/>
              </a:rPr>
              <a:t>PDLS Supplement: Open Issue #1 </a:t>
            </a:r>
            <a:r>
              <a:rPr lang="en-US" sz="3200" dirty="0">
                <a:solidFill>
                  <a:srgbClr val="5A4099"/>
                </a:solidFill>
                <a:latin typeface="Arial"/>
                <a:cs typeface="Arial"/>
              </a:rPr>
              <a:t>(2/8) </a:t>
            </a:r>
            <a:br>
              <a:rPr lang="en-US" sz="3200" dirty="0">
                <a:solidFill>
                  <a:srgbClr val="5A4099"/>
                </a:solidFill>
                <a:latin typeface="Arial"/>
                <a:cs typeface="Arial"/>
              </a:rPr>
            </a:br>
            <a:br>
              <a:rPr lang="en-US" sz="3200" dirty="0"/>
            </a:br>
            <a:r>
              <a:rPr lang="en-US" sz="3200" b="1" i="1" dirty="0">
                <a:solidFill>
                  <a:srgbClr val="5A4099"/>
                </a:solidFill>
                <a:latin typeface="Arial"/>
                <a:cs typeface="Arial"/>
              </a:rPr>
              <a:t>PDLS Potential Deployment Models</a:t>
            </a:r>
          </a:p>
        </p:txBody>
      </p:sp>
    </p:spTree>
    <p:extLst>
      <p:ext uri="{BB962C8B-B14F-4D97-AF65-F5344CB8AC3E}">
        <p14:creationId xmlns:p14="http://schemas.microsoft.com/office/powerpoint/2010/main" val="374144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3618543"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31984" y="-15945"/>
            <a:ext cx="6454882" cy="747605"/>
          </a:xfrm>
        </p:spPr>
        <p:txBody>
          <a:bodyPr>
            <a:noAutofit/>
          </a:bodyPr>
          <a:lstStyle/>
          <a:p>
            <a:r>
              <a:rPr lang="en-US" sz="2000" b="1" dirty="0">
                <a:solidFill>
                  <a:srgbClr val="5A4099"/>
                </a:solidFill>
                <a:latin typeface="Arial"/>
                <a:cs typeface="Arial"/>
              </a:rPr>
              <a:t>Deployment A – Combined Document (whole and restful) access and Data Element Access </a:t>
            </a:r>
            <a:r>
              <a:rPr lang="en-US" sz="2000" dirty="0">
                <a:solidFill>
                  <a:srgbClr val="5A4099"/>
                </a:solidFill>
                <a:latin typeface="Arial"/>
                <a:cs typeface="Arial"/>
              </a:rPr>
              <a:t>(3/8)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4" y="2133596"/>
            <a:ext cx="1253067" cy="14308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808531" y="2194616"/>
            <a:ext cx="1490132" cy="1303045"/>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3742261" y="1168397"/>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849030"/>
            <a:ext cx="1219200" cy="179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Provide &amp;Register Docs</a:t>
            </a:r>
          </a:p>
        </p:txBody>
      </p:sp>
      <p:sp>
        <p:nvSpPr>
          <p:cNvPr id="27" name="TextBox 26"/>
          <p:cNvSpPr txBox="1"/>
          <p:nvPr/>
        </p:nvSpPr>
        <p:spPr>
          <a:xfrm>
            <a:off x="6610866" y="3538299"/>
            <a:ext cx="1439334"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617870" y="1759462"/>
            <a:ext cx="1233030" cy="12003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Registry &amp;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Singular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8125480"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sp>
        <p:nvSpPr>
          <p:cNvPr id="11" name="Rounded Rectangle 10"/>
          <p:cNvSpPr/>
          <p:nvPr/>
        </p:nvSpPr>
        <p:spPr>
          <a:xfrm>
            <a:off x="5867391" y="5025758"/>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cxnSp>
        <p:nvCxnSpPr>
          <p:cNvPr id="17" name="Straight Arrow Connector 16"/>
          <p:cNvCxnSpPr>
            <a:stCxn id="10" idx="0"/>
          </p:cNvCxnSpPr>
          <p:nvPr/>
        </p:nvCxnSpPr>
        <p:spPr>
          <a:xfrm flipV="1">
            <a:off x="2125128" y="3528261"/>
            <a:ext cx="1583276" cy="1194608"/>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164195" y="3793460"/>
            <a:ext cx="1544209"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endCxn id="5" idx="1"/>
          </p:cNvCxnSpPr>
          <p:nvPr/>
        </p:nvCxnSpPr>
        <p:spPr>
          <a:xfrm flipH="1" flipV="1">
            <a:off x="5972902" y="3497661"/>
            <a:ext cx="1041725" cy="1561759"/>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flipH="1" flipV="1">
            <a:off x="3428465" y="3467094"/>
            <a:ext cx="1718739" cy="139079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37" name="TextBox 36"/>
          <p:cNvSpPr txBox="1"/>
          <p:nvPr/>
        </p:nvSpPr>
        <p:spPr>
          <a:xfrm>
            <a:off x="7040712" y="1308424"/>
            <a:ext cx="14393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rPr>
              <a:t>Simple</a:t>
            </a:r>
          </a:p>
        </p:txBody>
      </p:sp>
    </p:spTree>
    <p:extLst>
      <p:ext uri="{BB962C8B-B14F-4D97-AF65-F5344CB8AC3E}">
        <p14:creationId xmlns:p14="http://schemas.microsoft.com/office/powerpoint/2010/main" val="3280224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10925"/>
            <a:ext cx="6454882" cy="747605"/>
          </a:xfrm>
        </p:spPr>
        <p:txBody>
          <a:bodyPr>
            <a:noAutofit/>
          </a:bodyPr>
          <a:lstStyle/>
          <a:p>
            <a:r>
              <a:rPr lang="en-US" sz="2000" b="1" dirty="0">
                <a:solidFill>
                  <a:srgbClr val="5A4099"/>
                </a:solidFill>
                <a:latin typeface="Arial"/>
                <a:cs typeface="Arial"/>
              </a:rPr>
              <a:t>Deployment B – Combined Document (whole and restful) access and Data Element Access </a:t>
            </a:r>
            <a:r>
              <a:rPr lang="en-US" sz="2000" dirty="0">
                <a:solidFill>
                  <a:srgbClr val="5A4099"/>
                </a:solidFill>
                <a:latin typeface="Arial"/>
                <a:cs typeface="Arial"/>
              </a:rPr>
              <a:t>(4/8)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stCxn id="10" idx="0"/>
            <a:endCxn id="4" idx="3"/>
          </p:cNvCxnSpPr>
          <p:nvPr/>
        </p:nvCxnSpPr>
        <p:spPr>
          <a:xfrm flipV="1">
            <a:off x="2125128" y="2938989"/>
            <a:ext cx="1865261"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stCxn id="25" idx="0"/>
          </p:cNvCxnSpPr>
          <p:nvPr/>
        </p:nvCxnSpPr>
        <p:spPr>
          <a:xfrm flipV="1">
            <a:off x="6247438" y="1819907"/>
            <a:ext cx="368787" cy="3091793"/>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7030142"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Box 37"/>
          <p:cNvSpPr txBox="1"/>
          <p:nvPr/>
        </p:nvSpPr>
        <p:spPr>
          <a:xfrm>
            <a:off x="6233692" y="2218157"/>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4373983" y="1594397"/>
            <a:ext cx="1445792" cy="767803"/>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10" idx="0"/>
          </p:cNvCxnSpPr>
          <p:nvPr/>
        </p:nvCxnSpPr>
        <p:spPr>
          <a:xfrm flipV="1">
            <a:off x="2125128" y="2938989"/>
            <a:ext cx="5444239" cy="178388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8" y="977591"/>
            <a:ext cx="1827749"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(central </a:t>
            </a:r>
            <a:r>
              <a:rPr lang="en-US" sz="1050" b="1" kern="0" dirty="0" err="1">
                <a:solidFill>
                  <a:schemeClr val="tx1"/>
                </a:solidFill>
              </a:rPr>
              <a:t>agregator</a:t>
            </a:r>
            <a:r>
              <a:rPr lang="en-US" sz="1050" b="1" kern="0" dirty="0">
                <a:solidFill>
                  <a:schemeClr val="tx1"/>
                </a:solidFill>
              </a:rPr>
              <a:t>) </a:t>
            </a:r>
            <a:r>
              <a:rPr lang="en-US" sz="1050" b="1" u="sng" kern="0" dirty="0">
                <a:solidFill>
                  <a:schemeClr val="tx1"/>
                </a:solidFill>
              </a:rPr>
              <a:t>on the fly </a:t>
            </a:r>
            <a:r>
              <a:rPr lang="en-US" sz="900" u="sng" kern="0" dirty="0">
                <a:solidFill>
                  <a:schemeClr val="tx1"/>
                </a:solidFill>
              </a:rPr>
              <a:t>(easy privacy</a:t>
            </a:r>
            <a:r>
              <a:rPr lang="en-US" sz="1050" b="1" u="sng" kern="0" dirty="0">
                <a:solidFill>
                  <a:schemeClr val="tx1"/>
                </a:solidFill>
              </a:rPr>
              <a:t>)</a:t>
            </a:r>
            <a:br>
              <a:rPr lang="en-US" sz="1050" b="1" kern="0" dirty="0">
                <a:solidFill>
                  <a:schemeClr val="tx1"/>
                </a:solidFill>
              </a:rPr>
            </a:br>
            <a:r>
              <a:rPr lang="en-US" sz="1050" b="1" kern="0" dirty="0">
                <a:solidFill>
                  <a:schemeClr val="tx1"/>
                </a:solidFill>
              </a:rPr>
              <a:t>or central data server ?</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a:endCxn id="42" idx="1"/>
          </p:cNvCxnSpPr>
          <p:nvPr/>
        </p:nvCxnSpPr>
        <p:spPr>
          <a:xfrm flipH="1" flipV="1">
            <a:off x="7362775" y="1803959"/>
            <a:ext cx="206592" cy="395224"/>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77883" y="821335"/>
            <a:ext cx="14393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rPr>
              <a:t>Clear</a:t>
            </a:r>
          </a:p>
        </p:txBody>
      </p:sp>
      <p:sp>
        <p:nvSpPr>
          <p:cNvPr id="55" name="Freeform 42"/>
          <p:cNvSpPr/>
          <p:nvPr/>
        </p:nvSpPr>
        <p:spPr>
          <a:xfrm flipH="1" flipV="1">
            <a:off x="3428463" y="1774132"/>
            <a:ext cx="2666529" cy="308375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9264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C – Combined Document (whole and restful) access and Data Element Access </a:t>
            </a:r>
            <a:r>
              <a:rPr lang="en-US" sz="2000" dirty="0">
                <a:solidFill>
                  <a:srgbClr val="5A4099"/>
                </a:solidFill>
                <a:latin typeface="Arial"/>
                <a:cs typeface="Arial"/>
              </a:rPr>
              <a:t>(5/8)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6" y="2187795"/>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chemeClr val="tx1"/>
                </a:solidFill>
              </a:rPr>
              <a:t>(Recon)</a:t>
            </a:r>
            <a:endParaRPr kumimoji="0" lang="en-US" sz="1400" b="1" i="0" u="none" strike="noStrike" kern="0" cap="none" spc="0" normalizeH="0" baseline="0" noProof="0" dirty="0">
              <a:ln>
                <a:noFill/>
              </a:ln>
              <a:solidFill>
                <a:schemeClr val="tx1"/>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stCxn id="10" idx="0"/>
            <a:endCxn id="4" idx="3"/>
          </p:cNvCxnSpPr>
          <p:nvPr/>
        </p:nvCxnSpPr>
        <p:spPr>
          <a:xfrm flipV="1">
            <a:off x="2125128" y="2938989"/>
            <a:ext cx="1865261"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p:cNvCxnSpPr>
          <p:nvPr/>
        </p:nvCxnSpPr>
        <p:spPr>
          <a:xfrm>
            <a:off x="4943475" y="3232251"/>
            <a:ext cx="1151518" cy="1672157"/>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 (Recon)</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6590895" y="2938990"/>
            <a:ext cx="969965" cy="1972710"/>
          </a:xfrm>
          <a:prstGeom prst="straightConnector1">
            <a:avLst/>
          </a:prstGeom>
          <a:ln>
            <a:solidFill>
              <a:schemeClr val="accent3">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5" idx="3"/>
          </p:cNvCxnSpPr>
          <p:nvPr/>
        </p:nvCxnSpPr>
        <p:spPr>
          <a:xfrm flipV="1">
            <a:off x="2387594" y="2813609"/>
            <a:ext cx="4255782" cy="190926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704666" y="1017049"/>
            <a:ext cx="14393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FF0000"/>
                </a:solidFill>
              </a:rPr>
              <a:t>Clear</a:t>
            </a:r>
            <a:endParaRPr kumimoji="0" lang="en-US" sz="1800" b="0" i="0" u="none" strike="noStrike" kern="0" cap="none" spc="0" normalizeH="0" baseline="0" noProof="0" dirty="0">
              <a:ln>
                <a:noFill/>
              </a:ln>
              <a:solidFill>
                <a:srgbClr val="FF0000"/>
              </a:solidFill>
              <a:effectLst/>
              <a:uLnTx/>
              <a:uFillTx/>
            </a:endParaRPr>
          </a:p>
        </p:txBody>
      </p:sp>
      <p:sp>
        <p:nvSpPr>
          <p:cNvPr id="46" name="Oval 45"/>
          <p:cNvSpPr/>
          <p:nvPr/>
        </p:nvSpPr>
        <p:spPr>
          <a:xfrm>
            <a:off x="2856074" y="4636929"/>
            <a:ext cx="978688" cy="3061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Rectangle 17"/>
          <p:cNvSpPr/>
          <p:nvPr/>
        </p:nvSpPr>
        <p:spPr>
          <a:xfrm>
            <a:off x="2865045" y="4626339"/>
            <a:ext cx="849017" cy="307777"/>
          </a:xfrm>
          <a:prstGeom prst="rect">
            <a:avLst/>
          </a:prstGeom>
        </p:spPr>
        <p:txBody>
          <a:bodyPr wrap="square">
            <a:spAutoFit/>
          </a:bodyPr>
          <a:lstStyle/>
          <a:p>
            <a:r>
              <a:rPr lang="en-US" sz="1400" b="1" kern="0" dirty="0"/>
              <a:t>(Recon)</a:t>
            </a:r>
            <a:endParaRPr lang="en-US" sz="1400" dirty="0"/>
          </a:p>
        </p:txBody>
      </p:sp>
      <p:sp>
        <p:nvSpPr>
          <p:cNvPr id="48" name="Oval 47"/>
          <p:cNvSpPr/>
          <p:nvPr/>
        </p:nvSpPr>
        <p:spPr>
          <a:xfrm>
            <a:off x="5788410" y="4675976"/>
            <a:ext cx="1123135" cy="30613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5959035" y="4674334"/>
            <a:ext cx="849017" cy="307777"/>
          </a:xfrm>
          <a:prstGeom prst="rect">
            <a:avLst/>
          </a:prstGeom>
        </p:spPr>
        <p:txBody>
          <a:bodyPr wrap="square">
            <a:spAutoFit/>
          </a:bodyPr>
          <a:lstStyle/>
          <a:p>
            <a:r>
              <a:rPr lang="en-US" sz="1400" b="1" kern="0" dirty="0"/>
              <a:t>(Recon)</a:t>
            </a:r>
            <a:endParaRPr lang="en-US" sz="1400" dirty="0"/>
          </a:p>
        </p:txBody>
      </p:sp>
      <p:sp>
        <p:nvSpPr>
          <p:cNvPr id="55" name="Freeform 42"/>
          <p:cNvSpPr/>
          <p:nvPr/>
        </p:nvSpPr>
        <p:spPr>
          <a:xfrm flipH="1" flipV="1">
            <a:off x="3428464" y="3028947"/>
            <a:ext cx="1159199" cy="182893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2"/>
          <p:cNvSpPr/>
          <p:nvPr/>
        </p:nvSpPr>
        <p:spPr>
          <a:xfrm flipH="1" flipV="1">
            <a:off x="3660288" y="2934296"/>
            <a:ext cx="3542522" cy="192358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4492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D – Combined Document (whole and restful) access and Data Element Access </a:t>
            </a:r>
            <a:r>
              <a:rPr lang="en-US" sz="2000" dirty="0">
                <a:solidFill>
                  <a:srgbClr val="5A4099"/>
                </a:solidFill>
                <a:latin typeface="Arial"/>
                <a:cs typeface="Arial"/>
              </a:rPr>
              <a:t>(6/8)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6" y="2187795"/>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45109" y="315825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a:endCxn id="4" idx="3"/>
          </p:cNvCxnSpPr>
          <p:nvPr/>
        </p:nvCxnSpPr>
        <p:spPr>
          <a:xfrm flipV="1">
            <a:off x="1943100" y="2938989"/>
            <a:ext cx="2047289" cy="1783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856958" y="3636257"/>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p:cNvCxnSpPr>
          <p:nvPr/>
        </p:nvCxnSpPr>
        <p:spPr>
          <a:xfrm flipV="1">
            <a:off x="6014030" y="1766842"/>
            <a:ext cx="164945" cy="3144858"/>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2679095" y="3931148"/>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228201" cy="1044456"/>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Fine Grained Resources</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H="1">
            <a:off x="5055753" y="1619268"/>
            <a:ext cx="833327" cy="556067"/>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35" idx="3"/>
          </p:cNvCxnSpPr>
          <p:nvPr/>
        </p:nvCxnSpPr>
        <p:spPr>
          <a:xfrm flipV="1">
            <a:off x="2387594" y="2813609"/>
            <a:ext cx="4255782" cy="1909260"/>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9" y="977591"/>
            <a:ext cx="1003968"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Proxy (on the fly)</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p:cNvCxnSpPr>
          <p:nvPr/>
        </p:nvCxnSpPr>
        <p:spPr>
          <a:xfrm>
            <a:off x="6649517" y="1594396"/>
            <a:ext cx="955922" cy="318534"/>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837050" y="1017049"/>
            <a:ext cx="1306949" cy="166199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FF0000"/>
                </a:solidFill>
              </a:rPr>
              <a:t>Challenging </a:t>
            </a:r>
            <a:r>
              <a:rPr lang="en-US" sz="1200" kern="0" dirty="0">
                <a:solidFill>
                  <a:srgbClr val="FF0000"/>
                </a:solidFill>
              </a:rPr>
              <a:t>(because of synchronous transactions only in REST and harder recon, on-demand docs may require)</a:t>
            </a:r>
            <a:endParaRPr kumimoji="0" lang="en-US" sz="1800" b="0" i="0" u="none" strike="noStrike" kern="0" cap="none" spc="0" normalizeH="0" baseline="0" noProof="0" dirty="0">
              <a:ln>
                <a:noFill/>
              </a:ln>
              <a:solidFill>
                <a:srgbClr val="FF0000"/>
              </a:solidFill>
              <a:effectLst/>
              <a:uLnTx/>
              <a:uFillTx/>
            </a:endParaRPr>
          </a:p>
        </p:txBody>
      </p:sp>
      <p:sp>
        <p:nvSpPr>
          <p:cNvPr id="51" name="Freeform 42"/>
          <p:cNvSpPr/>
          <p:nvPr/>
        </p:nvSpPr>
        <p:spPr>
          <a:xfrm flipH="1" flipV="1">
            <a:off x="3428463" y="1819906"/>
            <a:ext cx="2662118" cy="3037977"/>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2"/>
          <p:cNvSpPr/>
          <p:nvPr/>
        </p:nvSpPr>
        <p:spPr>
          <a:xfrm flipH="1" flipV="1">
            <a:off x="3723030" y="2946756"/>
            <a:ext cx="3671640" cy="1942384"/>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910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Cloud 33"/>
          <p:cNvSpPr/>
          <p:nvPr/>
        </p:nvSpPr>
        <p:spPr>
          <a:xfrm>
            <a:off x="3174997" y="894640"/>
            <a:ext cx="5286251"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Deployment E – Combined Document (whole and restful) access and Data Element Access </a:t>
            </a:r>
            <a:r>
              <a:rPr lang="en-US" sz="2000" dirty="0">
                <a:solidFill>
                  <a:srgbClr val="5A4099"/>
                </a:solidFill>
                <a:latin typeface="Arial"/>
                <a:cs typeface="Arial"/>
              </a:rPr>
              <a:t>(7/8) </a:t>
            </a:r>
            <a:endParaRPr lang="en-US" sz="2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5" y="213359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Hexagon 4"/>
          <p:cNvSpPr/>
          <p:nvPr/>
        </p:nvSpPr>
        <p:spPr>
          <a:xfrm>
            <a:off x="4350697" y="2187795"/>
            <a:ext cx="902834" cy="603210"/>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b="1" kern="0" dirty="0">
                <a:solidFill>
                  <a:schemeClr val="tx1"/>
                </a:solidFill>
              </a:rPr>
              <a:t>Sources</a:t>
            </a:r>
            <a:endParaRPr kumimoji="0" lang="en-US" sz="1000" b="1" i="0" u="none" strike="noStrike" kern="0" cap="none" spc="0" normalizeH="0" baseline="0" noProof="0" dirty="0">
              <a:ln>
                <a:noFill/>
              </a:ln>
              <a:solidFill>
                <a:schemeClr val="tx1"/>
              </a:solidFill>
              <a:effectLst/>
              <a:uLnTx/>
              <a:uFillTx/>
            </a:endParaRP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Source of Document</a:t>
            </a:r>
          </a:p>
        </p:txBody>
      </p:sp>
      <p:sp>
        <p:nvSpPr>
          <p:cNvPr id="7" name="Sun 6"/>
          <p:cNvSpPr/>
          <p:nvPr/>
        </p:nvSpPr>
        <p:spPr>
          <a:xfrm>
            <a:off x="4838695" y="961643"/>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Arrow Connector 12"/>
          <p:cNvCxnSpPr>
            <a:stCxn id="6" idx="3"/>
            <a:endCxn id="4" idx="2"/>
          </p:cNvCxnSpPr>
          <p:nvPr/>
        </p:nvCxnSpPr>
        <p:spPr>
          <a:xfrm flipV="1">
            <a:off x="2387594" y="2536293"/>
            <a:ext cx="1219201" cy="4926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Provide &amp; </a:t>
            </a:r>
            <a:r>
              <a:rPr kumimoji="0" lang="en-US" sz="1200" b="0" i="0" u="none" strike="noStrike" kern="0" cap="none" spc="0" normalizeH="0" baseline="0" noProof="0" dirty="0">
                <a:ln>
                  <a:noFill/>
                </a:ln>
                <a:solidFill>
                  <a:sysClr val="windowText" lastClr="000000"/>
                </a:solidFill>
                <a:effectLst/>
                <a:uLnTx/>
                <a:uFillTx/>
              </a:rPr>
              <a:t>Register</a:t>
            </a:r>
            <a:r>
              <a:rPr kumimoji="0" lang="en-US" sz="1400" b="0" i="0" u="none" strike="noStrike" kern="0" cap="none" spc="0" normalizeH="0" baseline="0" noProof="0" dirty="0">
                <a:ln>
                  <a:noFill/>
                </a:ln>
                <a:solidFill>
                  <a:sysClr val="windowText" lastClr="000000"/>
                </a:solidFill>
                <a:effectLst/>
                <a:uLnTx/>
                <a:uFillTx/>
              </a:rPr>
              <a:t> Docs</a:t>
            </a:r>
          </a:p>
        </p:txBody>
      </p:sp>
      <p:sp>
        <p:nvSpPr>
          <p:cNvPr id="27" name="TextBox 26"/>
          <p:cNvSpPr txBox="1"/>
          <p:nvPr/>
        </p:nvSpPr>
        <p:spPr>
          <a:xfrm>
            <a:off x="5317063" y="3854471"/>
            <a:ext cx="143933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1200"/>
              </a:spcAft>
              <a:buClrTx/>
              <a:buSzTx/>
              <a:buFont typeface="Arial"/>
              <a:buNone/>
              <a:tabLst/>
              <a:defRPr/>
            </a:pPr>
            <a:r>
              <a:rPr kumimoji="0" lang="en-US" sz="2000" b="0" i="1" u="none" strike="noStrike" kern="1200" cap="none" spc="0" normalizeH="0" baseline="0" noProof="0" dirty="0">
                <a:ln>
                  <a:noFill/>
                </a:ln>
                <a:solidFill>
                  <a:schemeClr val="tx1">
                    <a:lumMod val="65000"/>
                    <a:lumOff val="35000"/>
                  </a:schemeClr>
                </a:solidFill>
                <a:effectLst/>
                <a:uLnTx/>
                <a:uFillTx/>
                <a:latin typeface="Arial"/>
                <a:ea typeface="+mn-ea"/>
                <a:cs typeface="Arial"/>
              </a:rPr>
              <a:t>Share Discharge Summary or Transfer of Care</a:t>
            </a:r>
          </a:p>
        </p:txBody>
      </p:sp>
      <p:sp>
        <p:nvSpPr>
          <p:cNvPr id="32" name="TextBox 31"/>
          <p:cNvSpPr txBox="1"/>
          <p:nvPr/>
        </p:nvSpPr>
        <p:spPr>
          <a:xfrm>
            <a:off x="3539062" y="2074826"/>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Subtitle 2"/>
          <p:cNvSpPr>
            <a:spLocks noGrp="1"/>
          </p:cNvSpPr>
          <p:nvPr>
            <p:ph type="subTitle" idx="1"/>
          </p:nvPr>
        </p:nvSpPr>
        <p:spPr>
          <a:xfrm>
            <a:off x="797121" y="5732519"/>
            <a:ext cx="7871391"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 of Document</a:t>
            </a:r>
          </a:p>
        </p:txBody>
      </p:sp>
      <p:cxnSp>
        <p:nvCxnSpPr>
          <p:cNvPr id="17" name="Straight Arrow Connector 16"/>
          <p:cNvCxnSpPr/>
          <p:nvPr/>
        </p:nvCxnSpPr>
        <p:spPr>
          <a:xfrm flipV="1">
            <a:off x="1866730" y="2976957"/>
            <a:ext cx="1965706" cy="17236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25089" y="3773663"/>
            <a:ext cx="154420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Retrieve Docs</a:t>
            </a:r>
          </a:p>
        </p:txBody>
      </p:sp>
      <p:cxnSp>
        <p:nvCxnSpPr>
          <p:cNvPr id="20" name="Straight Arrow Connector 19"/>
          <p:cNvCxnSpPr>
            <a:cxnSpLocks/>
            <a:stCxn id="25" idx="0"/>
          </p:cNvCxnSpPr>
          <p:nvPr/>
        </p:nvCxnSpPr>
        <p:spPr>
          <a:xfrm flipH="1" flipV="1">
            <a:off x="6206261" y="1834762"/>
            <a:ext cx="41177" cy="3076938"/>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5100203" y="4911700"/>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Consumer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rPr>
              <a:t> of Fine Grained Data</a:t>
            </a:r>
          </a:p>
        </p:txBody>
      </p:sp>
      <p:sp>
        <p:nvSpPr>
          <p:cNvPr id="29" name="TextBox 28"/>
          <p:cNvSpPr txBox="1"/>
          <p:nvPr/>
        </p:nvSpPr>
        <p:spPr>
          <a:xfrm>
            <a:off x="3243959" y="3957816"/>
            <a:ext cx="249766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 for Specific</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Data Elements within a document</a:t>
            </a:r>
          </a:p>
        </p:txBody>
      </p:sp>
      <p:sp>
        <p:nvSpPr>
          <p:cNvPr id="35" name="Can 3"/>
          <p:cNvSpPr/>
          <p:nvPr/>
        </p:nvSpPr>
        <p:spPr>
          <a:xfrm>
            <a:off x="6259782" y="2008217"/>
            <a:ext cx="767188" cy="80539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Hexagon 36"/>
          <p:cNvSpPr/>
          <p:nvPr/>
        </p:nvSpPr>
        <p:spPr>
          <a:xfrm>
            <a:off x="6991339" y="1889841"/>
            <a:ext cx="1029817" cy="637589"/>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 Sources</a:t>
            </a:r>
          </a:p>
        </p:txBody>
      </p:sp>
      <p:sp>
        <p:nvSpPr>
          <p:cNvPr id="38" name="TextBox 37"/>
          <p:cNvSpPr txBox="1"/>
          <p:nvPr/>
        </p:nvSpPr>
        <p:spPr>
          <a:xfrm>
            <a:off x="6178974" y="176684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Repository</a:t>
            </a:r>
          </a:p>
        </p:txBody>
      </p:sp>
      <p:sp>
        <p:nvSpPr>
          <p:cNvPr id="39" name="TextBox 38"/>
          <p:cNvSpPr txBox="1"/>
          <p:nvPr/>
        </p:nvSpPr>
        <p:spPr>
          <a:xfrm>
            <a:off x="5013435" y="1243621"/>
            <a:ext cx="100059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Document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Registry</a:t>
            </a:r>
          </a:p>
        </p:txBody>
      </p:sp>
      <p:cxnSp>
        <p:nvCxnSpPr>
          <p:cNvPr id="40" name="Straight Arrow Connector 39"/>
          <p:cNvCxnSpPr>
            <a:cxnSpLocks/>
          </p:cNvCxnSpPr>
          <p:nvPr/>
        </p:nvCxnSpPr>
        <p:spPr>
          <a:xfrm flipV="1">
            <a:off x="4905375" y="1594396"/>
            <a:ext cx="914400" cy="580939"/>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183882" y="2911167"/>
            <a:ext cx="4333630" cy="1796613"/>
          </a:xfrm>
          <a:prstGeom prst="straightConnector1">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42" name="Hexagon 41"/>
          <p:cNvSpPr/>
          <p:nvPr/>
        </p:nvSpPr>
        <p:spPr>
          <a:xfrm>
            <a:off x="5741619" y="977591"/>
            <a:ext cx="1437950" cy="826368"/>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solidFill>
                <a:effectLst/>
                <a:uLnTx/>
                <a:uFillTx/>
              </a:rPr>
              <a:t>Fine Grained Resources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a:solidFill>
                  <a:schemeClr val="tx1"/>
                </a:solidFill>
              </a:rPr>
              <a:t>(Central data) + Recon</a:t>
            </a:r>
            <a:endParaRPr kumimoji="0" lang="en-US" sz="1050" b="1" i="0" u="none" strike="noStrike" kern="0" cap="none" spc="0" normalizeH="0" baseline="0" noProof="0" dirty="0">
              <a:ln>
                <a:noFill/>
              </a:ln>
              <a:solidFill>
                <a:schemeClr val="tx1"/>
              </a:solidFill>
              <a:effectLst/>
              <a:uLnTx/>
              <a:uFillTx/>
            </a:endParaRPr>
          </a:p>
        </p:txBody>
      </p:sp>
      <p:cxnSp>
        <p:nvCxnSpPr>
          <p:cNvPr id="44" name="Straight Arrow Connector 43"/>
          <p:cNvCxnSpPr>
            <a:cxnSpLocks/>
          </p:cNvCxnSpPr>
          <p:nvPr/>
        </p:nvCxnSpPr>
        <p:spPr>
          <a:xfrm flipH="1" flipV="1">
            <a:off x="7103059" y="1594396"/>
            <a:ext cx="502381" cy="295446"/>
          </a:xfrm>
          <a:prstGeom prst="straightConnector1">
            <a:avLst/>
          </a:prstGeom>
          <a:ln>
            <a:solidFill>
              <a:schemeClr val="accent3">
                <a:lumMod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838695" y="1834762"/>
            <a:ext cx="494046" cy="276999"/>
          </a:xfrm>
          <a:prstGeom prst="rect">
            <a:avLst/>
          </a:prstGeom>
        </p:spPr>
        <p:txBody>
          <a:bodyPr wrap="none">
            <a:spAutoFit/>
          </a:bodyPr>
          <a:lstStyle/>
          <a:p>
            <a:r>
              <a:rPr lang="en-US" sz="1200" kern="0" dirty="0"/>
              <a:t>Push</a:t>
            </a:r>
            <a:endParaRPr lang="en-US" sz="1200" dirty="0"/>
          </a:p>
        </p:txBody>
      </p:sp>
      <p:sp>
        <p:nvSpPr>
          <p:cNvPr id="45" name="Rectangle 44"/>
          <p:cNvSpPr/>
          <p:nvPr/>
        </p:nvSpPr>
        <p:spPr>
          <a:xfrm>
            <a:off x="7188334" y="1597213"/>
            <a:ext cx="494046" cy="276999"/>
          </a:xfrm>
          <a:prstGeom prst="rect">
            <a:avLst/>
          </a:prstGeom>
        </p:spPr>
        <p:txBody>
          <a:bodyPr wrap="none">
            <a:spAutoFit/>
          </a:bodyPr>
          <a:lstStyle/>
          <a:p>
            <a:r>
              <a:rPr lang="en-US" sz="1200" kern="0" dirty="0"/>
              <a:t>Push</a:t>
            </a:r>
            <a:endParaRPr lang="en-US" sz="1200" dirty="0"/>
          </a:p>
        </p:txBody>
      </p:sp>
      <p:sp>
        <p:nvSpPr>
          <p:cNvPr id="47" name="Freeform 42"/>
          <p:cNvSpPr/>
          <p:nvPr/>
        </p:nvSpPr>
        <p:spPr>
          <a:xfrm flipH="1" flipV="1">
            <a:off x="3428463" y="1834762"/>
            <a:ext cx="2637490" cy="3023120"/>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67000 h 1767000"/>
              <a:gd name="connsiteX1" fmla="*/ 1526438 w 2641600"/>
              <a:gd name="connsiteY1" fmla="*/ 519234 h 1767000"/>
              <a:gd name="connsiteX2" fmla="*/ 2641600 w 2641600"/>
              <a:gd name="connsiteY2" fmla="*/ 22867 h 1767000"/>
              <a:gd name="connsiteX0" fmla="*/ 0 w 2641600"/>
              <a:gd name="connsiteY0" fmla="*/ 1744133 h 1744133"/>
              <a:gd name="connsiteX1" fmla="*/ 1526438 w 2641600"/>
              <a:gd name="connsiteY1" fmla="*/ 496367 h 1744133"/>
              <a:gd name="connsiteX2" fmla="*/ 2641600 w 2641600"/>
              <a:gd name="connsiteY2" fmla="*/ 0 h 1744133"/>
            </a:gdLst>
            <a:ahLst/>
            <a:cxnLst>
              <a:cxn ang="0">
                <a:pos x="connsiteX0" y="connsiteY0"/>
              </a:cxn>
              <a:cxn ang="0">
                <a:pos x="connsiteX1" y="connsiteY1"/>
              </a:cxn>
              <a:cxn ang="0">
                <a:pos x="connsiteX2" y="connsiteY2"/>
              </a:cxn>
            </a:cxnLst>
            <a:rect l="l" t="t" r="r" b="b"/>
            <a:pathLst>
              <a:path w="2641600" h="1744133">
                <a:moveTo>
                  <a:pt x="0" y="1744133"/>
                </a:moveTo>
                <a:cubicBezTo>
                  <a:pt x="635000" y="1051277"/>
                  <a:pt x="1086171" y="787056"/>
                  <a:pt x="1526438" y="496367"/>
                </a:cubicBezTo>
                <a:cubicBezTo>
                  <a:pt x="1966705" y="205678"/>
                  <a:pt x="2367811" y="96978"/>
                  <a:pt x="2641600" y="0"/>
                </a:cubicBezTo>
              </a:path>
            </a:pathLst>
          </a:custGeom>
          <a:noFill/>
          <a:ln w="28575">
            <a:solidFill>
              <a:schemeClr val="accent3">
                <a:lumMod val="50000"/>
              </a:schemeClr>
            </a:solidFill>
            <a:headEnd type="triangle" w="lg" len="lg"/>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616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865956" cy="747605"/>
          </a:xfrm>
        </p:spPr>
        <p:txBody>
          <a:bodyPr>
            <a:normAutofit fontScale="90000"/>
          </a:bodyPr>
          <a:lstStyle/>
          <a:p>
            <a:pPr algn="l"/>
            <a:r>
              <a:rPr lang="en-US" sz="2700" b="1" dirty="0">
                <a:solidFill>
                  <a:srgbClr val="5A4099"/>
                </a:solidFill>
                <a:latin typeface="Arial"/>
                <a:cs typeface="Arial"/>
              </a:rPr>
              <a:t>PDLS Supplement: Open Issue #1 </a:t>
            </a:r>
            <a:r>
              <a:rPr lang="en-US" sz="2400" dirty="0">
                <a:solidFill>
                  <a:srgbClr val="5A4099"/>
                </a:solidFill>
                <a:latin typeface="Arial"/>
                <a:cs typeface="Arial"/>
              </a:rPr>
              <a:t>(8/8)</a:t>
            </a:r>
            <a:endParaRPr lang="en-US" sz="2400" b="1" dirty="0">
              <a:solidFill>
                <a:srgbClr val="5A4099"/>
              </a:solidFill>
              <a:latin typeface="Arial"/>
              <a:cs typeface="Arial"/>
            </a:endParaRPr>
          </a:p>
        </p:txBody>
      </p:sp>
      <p:sp>
        <p:nvSpPr>
          <p:cNvPr id="3" name="Subtitle 2"/>
          <p:cNvSpPr>
            <a:spLocks noGrp="1"/>
          </p:cNvSpPr>
          <p:nvPr>
            <p:ph type="subTitle" idx="1"/>
          </p:nvPr>
        </p:nvSpPr>
        <p:spPr>
          <a:xfrm>
            <a:off x="617970" y="1253230"/>
            <a:ext cx="7888078" cy="5220722"/>
          </a:xfrm>
        </p:spPr>
        <p:txBody>
          <a:bodyPr>
            <a:normAutofit lnSpcReduction="10000"/>
          </a:bodyPr>
          <a:lstStyle/>
          <a:p>
            <a:pPr algn="l">
              <a:spcBef>
                <a:spcPts val="0"/>
              </a:spcBef>
              <a:spcAft>
                <a:spcPts val="1200"/>
              </a:spcAft>
            </a:pPr>
            <a:r>
              <a:rPr lang="en-US" sz="3100" b="1" dirty="0">
                <a:solidFill>
                  <a:schemeClr val="tx1"/>
                </a:solidFill>
                <a:highlight>
                  <a:srgbClr val="00FF00"/>
                </a:highlight>
              </a:rPr>
              <a:t>CONCLUSION</a:t>
            </a:r>
            <a:r>
              <a:rPr lang="en-US" sz="3100" dirty="0">
                <a:solidFill>
                  <a:schemeClr val="tx1"/>
                </a:solidFill>
                <a:highlight>
                  <a:srgbClr val="00FF00"/>
                </a:highlight>
              </a:rPr>
              <a:t>:</a:t>
            </a:r>
          </a:p>
          <a:p>
            <a:pPr algn="l"/>
            <a:r>
              <a:rPr lang="en-US" sz="3100" dirty="0">
                <a:solidFill>
                  <a:schemeClr val="tx1"/>
                </a:solidFill>
              </a:rPr>
              <a:t>When multiple Doc Repositories in an affinity domain deployment, 5 deployment models previously introduced have been identified.</a:t>
            </a:r>
          </a:p>
          <a:p>
            <a:pPr algn="l"/>
            <a:r>
              <a:rPr lang="en-US" sz="3100" dirty="0">
                <a:solidFill>
                  <a:schemeClr val="tx1"/>
                </a:solidFill>
              </a:rPr>
              <a:t>Pros and cons of each deployment model </a:t>
            </a:r>
            <a:r>
              <a:rPr lang="en-US" sz="3100" u="sng" dirty="0">
                <a:solidFill>
                  <a:schemeClr val="tx1"/>
                </a:solidFill>
              </a:rPr>
              <a:t>choice will be discussed in an informative Appendix</a:t>
            </a:r>
            <a:r>
              <a:rPr lang="en-US" sz="3100" dirty="0">
                <a:solidFill>
                  <a:schemeClr val="tx1"/>
                </a:solidFill>
              </a:rPr>
              <a:t>.</a:t>
            </a:r>
            <a:br>
              <a:rPr lang="en-US" sz="3100" dirty="0">
                <a:solidFill>
                  <a:schemeClr val="tx1"/>
                </a:solidFill>
              </a:rPr>
            </a:br>
            <a:endParaRPr lang="en-US" sz="3100" dirty="0">
              <a:solidFill>
                <a:schemeClr val="tx1"/>
              </a:solidFill>
            </a:endParaRPr>
          </a:p>
          <a:p>
            <a:pPr algn="l">
              <a:tabLst>
                <a:tab pos="360363" algn="l"/>
              </a:tabLst>
            </a:pPr>
            <a:br>
              <a:rPr lang="en-US" sz="3100" dirty="0">
                <a:solidFill>
                  <a:schemeClr val="tx1"/>
                </a:solidFill>
              </a:rPr>
            </a:br>
            <a:endParaRPr lang="it-IT" sz="3100" dirty="0">
              <a:solidFill>
                <a:schemeClr val="tx1"/>
              </a:solidFil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94930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799048" cy="747605"/>
          </a:xfrm>
        </p:spPr>
        <p:txBody>
          <a:bodyPr>
            <a:normAutofit/>
          </a:bodyPr>
          <a:lstStyle/>
          <a:p>
            <a:pPr algn="l"/>
            <a:r>
              <a:rPr lang="en-US" sz="2400" b="1" dirty="0">
                <a:solidFill>
                  <a:srgbClr val="5A4099"/>
                </a:solidFill>
                <a:latin typeface="Arial"/>
                <a:cs typeface="Arial"/>
              </a:rPr>
              <a:t>PDLS Supplement: Open Issue #2 </a:t>
            </a:r>
          </a:p>
        </p:txBody>
      </p:sp>
      <p:sp>
        <p:nvSpPr>
          <p:cNvPr id="3" name="Subtitle 2"/>
          <p:cNvSpPr>
            <a:spLocks noGrp="1"/>
          </p:cNvSpPr>
          <p:nvPr>
            <p:ph type="subTitle" idx="1"/>
          </p:nvPr>
        </p:nvSpPr>
        <p:spPr>
          <a:xfrm>
            <a:off x="617969" y="1053439"/>
            <a:ext cx="7962505" cy="5483839"/>
          </a:xfrm>
        </p:spPr>
        <p:txBody>
          <a:bodyPr>
            <a:normAutofit fontScale="47500" lnSpcReduction="20000"/>
          </a:bodyPr>
          <a:lstStyle/>
          <a:p>
            <a:pPr algn="l"/>
            <a:r>
              <a:rPr lang="it-IT" sz="3800" b="1" dirty="0">
                <a:solidFill>
                  <a:schemeClr val="tx1"/>
                </a:solidFill>
                <a:highlight>
                  <a:srgbClr val="FFFF00"/>
                </a:highlight>
              </a:rPr>
              <a:t>Open Issue: Is </a:t>
            </a:r>
            <a:r>
              <a:rPr lang="en-US" sz="4000" b="1" dirty="0">
                <a:solidFill>
                  <a:schemeClr val="tx1"/>
                </a:solidFill>
                <a:highlight>
                  <a:srgbClr val="FFFF00"/>
                </a:highlight>
              </a:rPr>
              <a:t>fine-grained content always derived/derivable from Documents  ?</a:t>
            </a:r>
          </a:p>
          <a:p>
            <a:pPr algn="l"/>
            <a:endParaRPr lang="en-US" sz="4000" b="1" dirty="0">
              <a:solidFill>
                <a:schemeClr val="tx1"/>
              </a:solidFill>
              <a:highlight>
                <a:srgbClr val="FFFF00"/>
              </a:highlight>
            </a:endParaRPr>
          </a:p>
          <a:p>
            <a:pPr algn="l"/>
            <a:r>
              <a:rPr lang="en-US" sz="3300" dirty="0">
                <a:solidFill>
                  <a:schemeClr val="tx1"/>
                </a:solidFill>
              </a:rPr>
              <a:t>PREFACE:</a:t>
            </a:r>
          </a:p>
          <a:p>
            <a:pPr marL="174625" algn="l"/>
            <a:r>
              <a:rPr lang="en-US" sz="3300" dirty="0">
                <a:solidFill>
                  <a:schemeClr val="tx1"/>
                </a:solidFill>
              </a:rPr>
              <a:t>PDLS assumes that the shred repository/registry is being fed by document sources with documents that are shared. </a:t>
            </a:r>
          </a:p>
          <a:p>
            <a:pPr marL="174625" algn="l"/>
            <a:r>
              <a:rPr lang="en-US" sz="3300" dirty="0">
                <a:solidFill>
                  <a:schemeClr val="tx1"/>
                </a:solidFill>
              </a:rPr>
              <a:t>The data elements contained in these documents is offered for data-element level query and extracted as a clinical data source actor and delivered as query responses to clinical data consumers.</a:t>
            </a:r>
          </a:p>
          <a:p>
            <a:pPr marL="174625" algn="l"/>
            <a:r>
              <a:rPr lang="en-US" sz="3300" dirty="0">
                <a:solidFill>
                  <a:schemeClr val="tx1"/>
                </a:solidFill>
              </a:rPr>
              <a:t>Is this the only input that is used ?</a:t>
            </a:r>
          </a:p>
          <a:p>
            <a:pPr marL="174625" algn="l"/>
            <a:endParaRPr lang="en-US" sz="3300" dirty="0">
              <a:solidFill>
                <a:schemeClr val="tx1"/>
              </a:solidFill>
            </a:endParaRPr>
          </a:p>
          <a:p>
            <a:pPr algn="l">
              <a:spcBef>
                <a:spcPts val="1200"/>
              </a:spcBef>
            </a:pPr>
            <a:r>
              <a:rPr lang="en-US" b="1" dirty="0">
                <a:solidFill>
                  <a:schemeClr val="tx1"/>
                </a:solidFill>
              </a:rPr>
              <a:t>QUESTIONS</a:t>
            </a:r>
            <a:r>
              <a:rPr lang="en-US" dirty="0">
                <a:solidFill>
                  <a:schemeClr val="tx1"/>
                </a:solidFill>
              </a:rPr>
              <a:t>: </a:t>
            </a:r>
          </a:p>
          <a:p>
            <a:pPr marL="174625" algn="l">
              <a:spcBef>
                <a:spcPts val="600"/>
              </a:spcBef>
            </a:pPr>
            <a:r>
              <a:rPr lang="en-US" b="1" dirty="0">
                <a:solidFill>
                  <a:schemeClr val="tx1"/>
                </a:solidFill>
              </a:rPr>
              <a:t>Couldn’t we consider fined grand data elements  that have not be created/shared through the provide and register of documents ?  </a:t>
            </a:r>
          </a:p>
          <a:p>
            <a:pPr marL="174625" algn="l">
              <a:spcBef>
                <a:spcPts val="600"/>
              </a:spcBef>
            </a:pPr>
            <a:r>
              <a:rPr lang="en-US" b="1" dirty="0">
                <a:solidFill>
                  <a:schemeClr val="tx1"/>
                </a:solidFill>
              </a:rPr>
              <a:t>This was already considered in the on-demand documents option of XDS.</a:t>
            </a:r>
          </a:p>
          <a:p>
            <a:pPr marL="174625" algn="l">
              <a:spcBef>
                <a:spcPts val="600"/>
              </a:spcBef>
            </a:pPr>
            <a:r>
              <a:rPr lang="en-US" b="1" dirty="0">
                <a:solidFill>
                  <a:schemeClr val="tx1"/>
                </a:solidFill>
              </a:rPr>
              <a:t>Another way to ask the same question, is whether the PDLS Profile should be limited to consider fine-grained content derived/derivable from Documents that are persisted in a certain XDS Repository? </a:t>
            </a:r>
          </a:p>
          <a:p>
            <a:pPr marL="174625" algn="l">
              <a:spcBef>
                <a:spcPts val="600"/>
              </a:spcBef>
            </a:pPr>
            <a:endParaRPr lang="en-US" b="1" dirty="0">
              <a:solidFill>
                <a:schemeClr val="tx1"/>
              </a:solidFill>
            </a:endParaRPr>
          </a:p>
          <a:p>
            <a:pPr marL="174625" algn="l">
              <a:spcBef>
                <a:spcPts val="600"/>
              </a:spcBef>
            </a:pPr>
            <a:r>
              <a:rPr lang="en-US" sz="3400" b="1" dirty="0">
                <a:solidFill>
                  <a:schemeClr val="tx1"/>
                </a:solidFill>
                <a:highlight>
                  <a:srgbClr val="00FF00"/>
                </a:highlight>
              </a:rPr>
              <a:t>CONCLUSION: </a:t>
            </a:r>
            <a:r>
              <a:rPr lang="en-US" sz="4500" dirty="0">
                <a:solidFill>
                  <a:schemeClr val="tx1"/>
                </a:solidFill>
              </a:rPr>
              <a:t>It is allowed </a:t>
            </a:r>
            <a:r>
              <a:rPr lang="en-US" sz="4000" dirty="0">
                <a:solidFill>
                  <a:schemeClr val="tx1"/>
                </a:solidFill>
              </a:rPr>
              <a:t>in PDLS to have data-elements not coming from documents.  Impacts of such flexibility will be analyzed (e.g. impact on privacy) .</a:t>
            </a:r>
          </a:p>
          <a:p>
            <a:pPr marL="174625" algn="l">
              <a:spcBef>
                <a:spcPts val="600"/>
              </a:spcBef>
            </a:pPr>
            <a:endParaRPr lang="en-US" b="1" dirty="0">
              <a:solidFill>
                <a:schemeClr val="tx1"/>
              </a:solidFill>
            </a:endParaRPr>
          </a:p>
          <a:p>
            <a:pPr marL="174625" algn="l">
              <a:spcBef>
                <a:spcPts val="600"/>
              </a:spcBef>
            </a:pPr>
            <a:endParaRPr lang="en-US" b="1" dirty="0">
              <a:solidFill>
                <a:schemeClr val="tx1"/>
              </a:solidFill>
            </a:endParaRPr>
          </a:p>
          <a:p>
            <a:pPr marL="0" lvl="1" algn="l">
              <a:spcBef>
                <a:spcPts val="0"/>
              </a:spcBef>
              <a:spcAft>
                <a:spcPts val="1200"/>
              </a:spcAft>
            </a:pPr>
            <a:endParaRPr lang="en-US" sz="3300" b="1" dirty="0">
              <a:solidFill>
                <a:schemeClr val="tx1"/>
              </a:solidFil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500915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21351" cy="747605"/>
          </a:xfrm>
        </p:spPr>
        <p:txBody>
          <a:bodyPr>
            <a:normAutofit/>
          </a:bodyPr>
          <a:lstStyle/>
          <a:p>
            <a:pPr algn="l"/>
            <a:r>
              <a:rPr lang="en-US" sz="2400" b="1" dirty="0">
                <a:solidFill>
                  <a:srgbClr val="5A4099"/>
                </a:solidFill>
                <a:latin typeface="Arial"/>
                <a:cs typeface="Arial"/>
              </a:rPr>
              <a:t>PDLS Supplement: Open Issue #3 </a:t>
            </a:r>
          </a:p>
        </p:txBody>
      </p:sp>
      <p:sp>
        <p:nvSpPr>
          <p:cNvPr id="3" name="Subtitle 2"/>
          <p:cNvSpPr>
            <a:spLocks noGrp="1"/>
          </p:cNvSpPr>
          <p:nvPr>
            <p:ph type="subTitle" idx="1"/>
          </p:nvPr>
        </p:nvSpPr>
        <p:spPr>
          <a:xfrm>
            <a:off x="617969" y="1377386"/>
            <a:ext cx="8090096" cy="5134625"/>
          </a:xfrm>
        </p:spPr>
        <p:txBody>
          <a:bodyPr>
            <a:normAutofit fontScale="62500" lnSpcReduction="20000"/>
          </a:bodyPr>
          <a:lstStyle/>
          <a:p>
            <a:pPr algn="l">
              <a:spcBef>
                <a:spcPts val="0"/>
              </a:spcBef>
              <a:spcAft>
                <a:spcPts val="1200"/>
              </a:spcAft>
            </a:pPr>
            <a:r>
              <a:rPr lang="it-IT" sz="3300" b="1" dirty="0">
                <a:solidFill>
                  <a:schemeClr val="tx1"/>
                </a:solidFill>
                <a:highlight>
                  <a:srgbClr val="FFFF00"/>
                </a:highlight>
              </a:rPr>
              <a:t>Open </a:t>
            </a:r>
            <a:r>
              <a:rPr lang="it-IT" sz="3300" b="1" dirty="0" err="1">
                <a:solidFill>
                  <a:schemeClr val="tx1"/>
                </a:solidFill>
                <a:highlight>
                  <a:srgbClr val="FFFF00"/>
                </a:highlight>
              </a:rPr>
              <a:t>Issue</a:t>
            </a:r>
            <a:r>
              <a:rPr lang="it-IT" sz="3300" b="1" dirty="0">
                <a:solidFill>
                  <a:schemeClr val="tx1"/>
                </a:solidFill>
                <a:highlight>
                  <a:srgbClr val="FFFF00"/>
                </a:highlight>
              </a:rPr>
              <a:t>: </a:t>
            </a:r>
            <a:r>
              <a:rPr lang="en-US" sz="3300" b="1" dirty="0">
                <a:solidFill>
                  <a:schemeClr val="tx1"/>
                </a:solidFill>
                <a:highlight>
                  <a:srgbClr val="FFFF00"/>
                </a:highlight>
              </a:rPr>
              <a:t> Privacy and </a:t>
            </a:r>
            <a:r>
              <a:rPr lang="it-IT" sz="3300" b="1" dirty="0">
                <a:solidFill>
                  <a:schemeClr val="tx1"/>
                </a:solidFill>
                <a:highlight>
                  <a:srgbClr val="FFFF00"/>
                </a:highlight>
              </a:rPr>
              <a:t>BPPC </a:t>
            </a:r>
            <a:r>
              <a:rPr lang="en-US" sz="3300" b="1" dirty="0">
                <a:solidFill>
                  <a:schemeClr val="tx1"/>
                </a:solidFill>
                <a:highlight>
                  <a:srgbClr val="FFFF00"/>
                </a:highlight>
              </a:rPr>
              <a:t>consent policies</a:t>
            </a:r>
            <a:endParaRPr lang="it-IT" sz="3300" dirty="0"/>
          </a:p>
          <a:p>
            <a:pPr algn="l">
              <a:spcBef>
                <a:spcPts val="1200"/>
              </a:spcBef>
            </a:pPr>
            <a:r>
              <a:rPr lang="en-US" sz="2900" dirty="0">
                <a:solidFill>
                  <a:schemeClr val="tx1"/>
                </a:solidFill>
              </a:rPr>
              <a:t>Any specification about privacy?</a:t>
            </a:r>
          </a:p>
          <a:p>
            <a:pPr marL="342900" indent="-342900" algn="l">
              <a:spcBef>
                <a:spcPts val="1200"/>
              </a:spcBef>
              <a:buFont typeface="Wingdings" panose="05000000000000000000" pitchFamily="2" charset="2"/>
              <a:buChar char="Ø"/>
            </a:pPr>
            <a:r>
              <a:rPr lang="en-US" sz="2900" b="1" dirty="0">
                <a:solidFill>
                  <a:schemeClr val="tx1"/>
                </a:solidFill>
                <a:highlight>
                  <a:srgbClr val="00FF00"/>
                </a:highlight>
              </a:rPr>
              <a:t>CONCLUSION</a:t>
            </a:r>
            <a:r>
              <a:rPr lang="en-US" sz="2900" dirty="0">
                <a:solidFill>
                  <a:schemeClr val="tx1"/>
                </a:solidFill>
              </a:rPr>
              <a:t>:</a:t>
            </a:r>
          </a:p>
          <a:p>
            <a:pPr marL="360363" algn="l"/>
            <a:r>
              <a:rPr lang="en-US" sz="2900" dirty="0">
                <a:solidFill>
                  <a:schemeClr val="tx1"/>
                </a:solidFill>
              </a:rPr>
              <a:t>It’s necessary to provide some “guidance”, but no need for a solution as this would be the topic of the grouping </a:t>
            </a:r>
            <a:r>
              <a:rPr lang="en-US" sz="2900" dirty="0" err="1">
                <a:solidFill>
                  <a:schemeClr val="tx1"/>
                </a:solidFill>
              </a:rPr>
              <a:t>og</a:t>
            </a:r>
            <a:r>
              <a:rPr lang="en-US" sz="2900" dirty="0">
                <a:solidFill>
                  <a:schemeClr val="tx1"/>
                </a:solidFill>
              </a:rPr>
              <a:t> existing privacy IHE profiles or another profile (future).</a:t>
            </a:r>
          </a:p>
          <a:p>
            <a:pPr marL="360363" algn="l"/>
            <a:endParaRPr lang="fr-FR" sz="2900" dirty="0">
              <a:solidFill>
                <a:schemeClr val="tx1"/>
              </a:solidFill>
            </a:endParaRPr>
          </a:p>
          <a:p>
            <a:pPr marL="360363" algn="l"/>
            <a:r>
              <a:rPr lang="fr-FR" sz="2900" dirty="0">
                <a:solidFill>
                  <a:schemeClr val="tx1"/>
                </a:solidFill>
              </a:rPr>
              <a:t>The </a:t>
            </a:r>
            <a:r>
              <a:rPr lang="fr-FR" sz="2900" dirty="0" err="1">
                <a:solidFill>
                  <a:schemeClr val="tx1"/>
                </a:solidFill>
              </a:rPr>
              <a:t>grouping</a:t>
            </a:r>
            <a:r>
              <a:rPr lang="fr-FR" sz="2900" dirty="0">
                <a:solidFill>
                  <a:schemeClr val="tx1"/>
                </a:solidFill>
              </a:rPr>
              <a:t> </a:t>
            </a:r>
            <a:r>
              <a:rPr lang="fr-FR" sz="2900" dirty="0" err="1">
                <a:solidFill>
                  <a:schemeClr val="tx1"/>
                </a:solidFill>
              </a:rPr>
              <a:t>with</a:t>
            </a:r>
            <a:r>
              <a:rPr lang="fr-FR" sz="2900" dirty="0">
                <a:solidFill>
                  <a:schemeClr val="tx1"/>
                </a:solidFill>
              </a:rPr>
              <a:t> </a:t>
            </a:r>
            <a:r>
              <a:rPr lang="fr-FR" sz="2900" dirty="0" err="1">
                <a:solidFill>
                  <a:schemeClr val="tx1"/>
                </a:solidFill>
              </a:rPr>
              <a:t>existing</a:t>
            </a:r>
            <a:r>
              <a:rPr lang="fr-FR" sz="2900" dirty="0">
                <a:solidFill>
                  <a:schemeClr val="tx1"/>
                </a:solidFill>
              </a:rPr>
              <a:t> profiles </a:t>
            </a:r>
            <a:r>
              <a:rPr lang="fr-FR" sz="2900" dirty="0" err="1">
                <a:solidFill>
                  <a:schemeClr val="tx1"/>
                </a:solidFill>
              </a:rPr>
              <a:t>may</a:t>
            </a:r>
            <a:r>
              <a:rPr lang="fr-FR" sz="2900" dirty="0">
                <a:solidFill>
                  <a:schemeClr val="tx1"/>
                </a:solidFill>
              </a:rPr>
              <a:t> </a:t>
            </a:r>
            <a:r>
              <a:rPr lang="fr-FR" sz="2900" dirty="0" err="1">
                <a:solidFill>
                  <a:schemeClr val="tx1"/>
                </a:solidFill>
              </a:rPr>
              <a:t>be</a:t>
            </a:r>
            <a:r>
              <a:rPr lang="fr-FR" sz="2900" dirty="0">
                <a:solidFill>
                  <a:schemeClr val="tx1"/>
                </a:solidFill>
              </a:rPr>
              <a:t> of </a:t>
            </a:r>
            <a:r>
              <a:rPr lang="fr-FR" sz="2900" dirty="0" err="1">
                <a:solidFill>
                  <a:schemeClr val="tx1"/>
                </a:solidFill>
              </a:rPr>
              <a:t>interest</a:t>
            </a:r>
            <a:r>
              <a:rPr lang="fr-FR" sz="2900" dirty="0">
                <a:solidFill>
                  <a:schemeClr val="tx1"/>
                </a:solidFill>
              </a:rPr>
              <a:t>.</a:t>
            </a:r>
            <a:r>
              <a:rPr lang="en-US" sz="2900" dirty="0">
                <a:solidFill>
                  <a:schemeClr val="tx1"/>
                </a:solidFill>
              </a:rPr>
              <a:t> </a:t>
            </a:r>
          </a:p>
          <a:p>
            <a:pPr marL="360363" algn="l"/>
            <a:r>
              <a:rPr lang="en-US" sz="2900" dirty="0">
                <a:solidFill>
                  <a:schemeClr val="tx1"/>
                </a:solidFill>
              </a:rPr>
              <a:t>Possible solutions:</a:t>
            </a:r>
          </a:p>
          <a:p>
            <a:pPr marL="719138" indent="-271463" algn="l">
              <a:buFont typeface="Arial" panose="020B0604020202020204" pitchFamily="34" charset="0"/>
              <a:buChar char="•"/>
            </a:pPr>
            <a:r>
              <a:rPr lang="en-US" sz="2900" dirty="0">
                <a:solidFill>
                  <a:schemeClr val="tx1"/>
                </a:solidFill>
              </a:rPr>
              <a:t>To apply the existing BPPC/APPC consent from the source document to each “fine-grained” element (privacy properties inheritance).  This is a simple and effective way to </a:t>
            </a:r>
            <a:r>
              <a:rPr lang="en-US" sz="2900" dirty="0" err="1">
                <a:solidFill>
                  <a:schemeClr val="tx1"/>
                </a:solidFill>
              </a:rPr>
              <a:t>enure</a:t>
            </a:r>
            <a:r>
              <a:rPr lang="en-US" sz="2900" dirty="0">
                <a:solidFill>
                  <a:schemeClr val="tx1"/>
                </a:solidFill>
              </a:rPr>
              <a:t> consistent policies for both document-level and data-element level access.</a:t>
            </a:r>
          </a:p>
          <a:p>
            <a:pPr marL="447675" algn="l"/>
            <a:endParaRPr lang="en-US" sz="2900" dirty="0">
              <a:solidFill>
                <a:schemeClr val="tx1"/>
              </a:solidFill>
            </a:endParaRPr>
          </a:p>
          <a:p>
            <a:pPr marL="719138" indent="-271463" algn="l">
              <a:buFont typeface="Arial" panose="020B0604020202020204" pitchFamily="34" charset="0"/>
              <a:buChar char="•"/>
            </a:pPr>
            <a:r>
              <a:rPr lang="en-US" sz="2900" dirty="0">
                <a:solidFill>
                  <a:schemeClr val="tx1"/>
                </a:solidFill>
              </a:rPr>
              <a:t>For data elements not coming from documents we could consider a new BPPC/APPC consent for specifying if someone can query or not for a certain category of information (e.g.  consent to access the Vital Signs)</a:t>
            </a:r>
          </a:p>
          <a:p>
            <a:pPr algn="l">
              <a:spcBef>
                <a:spcPts val="1200"/>
              </a:spcBef>
              <a:spcAft>
                <a:spcPts val="600"/>
              </a:spcAft>
            </a:pPr>
            <a:endParaRPr lang="en-US" sz="2400" dirty="0">
              <a:solidFill>
                <a:schemeClr val="tx1"/>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715975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21351" cy="747605"/>
          </a:xfrm>
        </p:spPr>
        <p:txBody>
          <a:bodyPr>
            <a:normAutofit/>
          </a:bodyPr>
          <a:lstStyle/>
          <a:p>
            <a:pPr algn="l"/>
            <a:r>
              <a:rPr lang="en-US" sz="2400" b="1" dirty="0">
                <a:solidFill>
                  <a:srgbClr val="5A4099"/>
                </a:solidFill>
                <a:latin typeface="Arial"/>
                <a:cs typeface="Arial"/>
              </a:rPr>
              <a:t>PDLS Supplement: Open Issue #4 </a:t>
            </a:r>
          </a:p>
        </p:txBody>
      </p:sp>
      <p:sp>
        <p:nvSpPr>
          <p:cNvPr id="3" name="Subtitle 2"/>
          <p:cNvSpPr>
            <a:spLocks noGrp="1"/>
          </p:cNvSpPr>
          <p:nvPr>
            <p:ph type="subTitle" idx="1"/>
          </p:nvPr>
        </p:nvSpPr>
        <p:spPr>
          <a:xfrm>
            <a:off x="483857" y="940244"/>
            <a:ext cx="8369914" cy="5917755"/>
          </a:xfrm>
        </p:spPr>
        <p:txBody>
          <a:bodyPr>
            <a:noAutofit/>
          </a:bodyPr>
          <a:lstStyle/>
          <a:p>
            <a:pPr algn="l">
              <a:spcBef>
                <a:spcPts val="0"/>
              </a:spcBef>
              <a:spcAft>
                <a:spcPts val="1200"/>
              </a:spcAft>
            </a:pPr>
            <a:r>
              <a:rPr lang="it-IT" sz="1600" b="1" dirty="0">
                <a:solidFill>
                  <a:schemeClr val="tx1"/>
                </a:solidFill>
                <a:highlight>
                  <a:srgbClr val="FFFF00"/>
                </a:highlight>
              </a:rPr>
              <a:t>Open Issue: </a:t>
            </a:r>
            <a:r>
              <a:rPr lang="en-US" sz="1800" dirty="0">
                <a:solidFill>
                  <a:schemeClr val="tx1"/>
                </a:solidFill>
                <a:highlight>
                  <a:srgbClr val="FFFF00"/>
                </a:highlight>
              </a:rPr>
              <a:t>integrity and credibility of information accessed </a:t>
            </a:r>
            <a:endParaRPr lang="en-US" sz="1800" b="1" dirty="0">
              <a:solidFill>
                <a:schemeClr val="tx1"/>
              </a:solidFill>
              <a:highlight>
                <a:srgbClr val="FFFF00"/>
              </a:highlight>
            </a:endParaRPr>
          </a:p>
          <a:p>
            <a:pPr marL="360363" algn="l"/>
            <a:r>
              <a:rPr lang="en-US" sz="1400" dirty="0">
                <a:solidFill>
                  <a:schemeClr val="tx1"/>
                </a:solidFill>
              </a:rPr>
              <a:t>The profile provides a controlled approach to provide the same health information either in a document level coarse grain level granularity or in a data-element granularity.</a:t>
            </a:r>
          </a:p>
          <a:p>
            <a:pPr marL="360363" algn="l"/>
            <a:endParaRPr lang="en-US" sz="1400" dirty="0">
              <a:solidFill>
                <a:schemeClr val="tx1"/>
              </a:solidFill>
            </a:endParaRPr>
          </a:p>
          <a:p>
            <a:pPr marL="360363" algn="l"/>
            <a:r>
              <a:rPr lang="en-US" sz="1400" dirty="0">
                <a:solidFill>
                  <a:schemeClr val="tx1"/>
                </a:solidFill>
              </a:rPr>
              <a:t>The relationship between these two levels results in a number of situations that could result in “defects in information integrity and/or credibility in the information being accessed.  The following points should be discussed in the profile:</a:t>
            </a:r>
          </a:p>
          <a:p>
            <a:pPr marL="874713" indent="-514350" algn="l">
              <a:buFont typeface="+mj-lt"/>
              <a:buAutoNum type="arabicPeriod"/>
            </a:pPr>
            <a:r>
              <a:rPr lang="en-US" sz="1400" dirty="0">
                <a:solidFill>
                  <a:schemeClr val="tx1"/>
                </a:solidFill>
              </a:rPr>
              <a:t>Different forms of mappings may have to be performed (it is beyond the scope of the PDLS Profile to specify such mapping between data elements in documents and data elements accessed directly.</a:t>
            </a:r>
          </a:p>
          <a:p>
            <a:pPr marL="1331913" lvl="1" indent="-514350" algn="l">
              <a:buFont typeface="+mj-lt"/>
              <a:buAutoNum type="alphaLcParenR"/>
            </a:pPr>
            <a:r>
              <a:rPr lang="en-US" sz="1100" dirty="0">
                <a:solidFill>
                  <a:schemeClr val="tx1"/>
                </a:solidFill>
              </a:rPr>
              <a:t>Such mappings may not be perfect (typical limitations in semantic mappings).</a:t>
            </a:r>
          </a:p>
          <a:p>
            <a:pPr marL="1331913" lvl="1" indent="-514350" algn="l">
              <a:buFont typeface="+mj-lt"/>
              <a:buAutoNum type="alphaLcParenR"/>
            </a:pPr>
            <a:r>
              <a:rPr lang="en-US" sz="1100" dirty="0">
                <a:solidFill>
                  <a:schemeClr val="tx1"/>
                </a:solidFill>
              </a:rPr>
              <a:t>Some information contained in the documents may not be “expressed” as data-elements (</a:t>
            </a:r>
            <a:r>
              <a:rPr lang="en-US" sz="1100" dirty="0" err="1">
                <a:solidFill>
                  <a:schemeClr val="tx1"/>
                </a:solidFill>
              </a:rPr>
              <a:t>e.g.textual</a:t>
            </a:r>
            <a:r>
              <a:rPr lang="en-US" sz="1100" dirty="0">
                <a:solidFill>
                  <a:schemeClr val="tx1"/>
                </a:solidFill>
              </a:rPr>
              <a:t> elements) and be “lost” in the data-element queries vs the documents</a:t>
            </a:r>
          </a:p>
          <a:p>
            <a:pPr marL="817563" lvl="1" algn="l"/>
            <a:endParaRPr lang="en-US" sz="1100" dirty="0">
              <a:solidFill>
                <a:schemeClr val="tx1"/>
              </a:solidFill>
            </a:endParaRPr>
          </a:p>
          <a:p>
            <a:pPr marL="874713" indent="-514350" algn="l">
              <a:buFont typeface="+mj-lt"/>
              <a:buAutoNum type="arabicPeriod"/>
            </a:pPr>
            <a:r>
              <a:rPr lang="en-US" sz="1400" dirty="0">
                <a:solidFill>
                  <a:schemeClr val="tx1"/>
                </a:solidFill>
              </a:rPr>
              <a:t> Some sources that have “signed” a document may object that it be “taking apart in data-elements” out of the document context.  These would not visible on the data-element granularity.  Include examples: non-coded information is critical to interpret the coded information, constraint on use-display only, a treatment-stress induced that results non-generic vital signs-context is key).</a:t>
            </a:r>
          </a:p>
          <a:p>
            <a:pPr marL="874713" indent="-514350" algn="l">
              <a:buFont typeface="+mj-lt"/>
              <a:buAutoNum type="arabicPeriod"/>
            </a:pPr>
            <a:endParaRPr lang="en-US" sz="1400" dirty="0">
              <a:solidFill>
                <a:schemeClr val="tx1"/>
              </a:solidFill>
            </a:endParaRPr>
          </a:p>
          <a:p>
            <a:pPr marL="874713" indent="-514350" algn="l">
              <a:buFont typeface="+mj-lt"/>
              <a:buAutoNum type="arabicPeriod"/>
            </a:pPr>
            <a:r>
              <a:rPr lang="en-US" sz="1400" dirty="0">
                <a:solidFill>
                  <a:schemeClr val="tx1"/>
                </a:solidFill>
              </a:rPr>
              <a:t>PDLS is designed to “limit” thee above issues, by offering the means to avoid these weaknesses of the “data-element granularity”, by allowing the user that gets a query lists to easily request the document(s) that are sources of that data-element of interest. </a:t>
            </a:r>
          </a:p>
          <a:p>
            <a:pPr marL="874713" indent="-514350" algn="l">
              <a:buFont typeface="+mj-lt"/>
              <a:buAutoNum type="arabicPeriod"/>
            </a:pPr>
            <a:endParaRPr lang="en-US" sz="1400" dirty="0">
              <a:solidFill>
                <a:schemeClr val="tx1"/>
              </a:solidFill>
            </a:endParaRPr>
          </a:p>
          <a:p>
            <a:pPr marL="360363" algn="l"/>
            <a:r>
              <a:rPr lang="en-US" sz="1800" b="1" dirty="0">
                <a:solidFill>
                  <a:schemeClr val="tx1"/>
                </a:solidFill>
                <a:highlight>
                  <a:srgbClr val="00FF00"/>
                </a:highlight>
              </a:rPr>
              <a:t>Conclusion: </a:t>
            </a:r>
            <a:r>
              <a:rPr lang="en-US" sz="1800" dirty="0">
                <a:solidFill>
                  <a:schemeClr val="tx1"/>
                </a:solidFill>
              </a:rPr>
              <a:t>It’s necessary to provide a good discussion on the above issues and “guidance” on the profile to help implementers of the profile.</a:t>
            </a:r>
            <a:endParaRPr lang="en-US" sz="1400" dirty="0">
              <a:solidFill>
                <a:schemeClr val="tx1"/>
              </a:solidFil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4846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(1/3)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9" y="1215957"/>
            <a:ext cx="7884006" cy="4846175"/>
          </a:xfrm>
          <a:noFill/>
        </p:spPr>
        <p:txBody>
          <a:bodyPr>
            <a:normAutofit fontScale="85000" lnSpcReduction="10000"/>
          </a:bodyPr>
          <a:lstStyle/>
          <a:p>
            <a:pPr marL="0" lvl="1" algn="l">
              <a:spcBef>
                <a:spcPts val="0"/>
              </a:spcBef>
              <a:spcAft>
                <a:spcPts val="600"/>
              </a:spcAft>
            </a:pPr>
            <a:r>
              <a:rPr lang="en-US" sz="2400" dirty="0">
                <a:solidFill>
                  <a:schemeClr val="tx1"/>
                </a:solidFill>
                <a:latin typeface="Arial" panose="020B0604020202020204" pitchFamily="34" charset="0"/>
                <a:cs typeface="Arial" panose="020B0604020202020204" pitchFamily="34" charset="0"/>
              </a:rPr>
              <a:t>The</a:t>
            </a:r>
            <a:r>
              <a:rPr lang="en-US" sz="2400" b="1" dirty="0">
                <a:solidFill>
                  <a:srgbClr val="FF0000"/>
                </a:solidFill>
                <a:latin typeface="Arial" panose="020B0604020202020204" pitchFamily="34" charset="0"/>
                <a:cs typeface="Arial" panose="020B0604020202020204" pitchFamily="34" charset="0"/>
              </a:rPr>
              <a:t> Patient-centric Data-element Location Service (PDLS)  </a:t>
            </a:r>
            <a:r>
              <a:rPr lang="en-US" sz="2400" dirty="0">
                <a:solidFill>
                  <a:schemeClr val="tx1"/>
                </a:solidFill>
                <a:latin typeface="Arial" panose="020B0604020202020204" pitchFamily="34" charset="0"/>
                <a:cs typeface="Arial" panose="020B0604020202020204" pitchFamily="34" charset="0"/>
              </a:rPr>
              <a:t>profile introduces:</a:t>
            </a:r>
          </a:p>
          <a:p>
            <a:pPr lvl="1" indent="-366713" algn="l">
              <a:spcBef>
                <a:spcPts val="0"/>
              </a:spcBef>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 “fine grained data element” access to health data </a:t>
            </a:r>
          </a:p>
          <a:p>
            <a:pPr lvl="1" indent="-366713" algn="l">
              <a:spcBef>
                <a:spcPts val="0"/>
              </a:spcBef>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That coexists and complements the coarse grained access (document as a coherent set of fined grained data elements).</a:t>
            </a:r>
            <a:endParaRPr lang="fr-FR" sz="2400" dirty="0">
              <a:solidFill>
                <a:schemeClr val="tx1"/>
              </a:solidFill>
              <a:latin typeface="Arial" panose="020B0604020202020204" pitchFamily="34" charset="0"/>
              <a:cs typeface="Arial" panose="020B0604020202020204" pitchFamily="34" charset="0"/>
            </a:endParaRPr>
          </a:p>
          <a:p>
            <a:pPr marL="0" lvl="1" algn="l">
              <a:spcBef>
                <a:spcPts val="0"/>
              </a:spcBef>
              <a:spcAft>
                <a:spcPts val="1200"/>
              </a:spcAft>
            </a:pP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Currently IHE provide a complete set of profiles for a coarse grained access (XDS/XCA/MHD) and offers, for fine grained access, the QED (Query for Existing Data) profile based on the HL7</a:t>
            </a:r>
            <a:r>
              <a:rPr lang="en-US" sz="1900" dirty="0">
                <a:solidFill>
                  <a:schemeClr val="tx1"/>
                </a:solidFill>
                <a:latin typeface="Arial" panose="020B0604020202020204" pitchFamily="34" charset="0"/>
                <a:cs typeface="Arial" panose="020B0604020202020204" pitchFamily="34" charset="0"/>
              </a:rPr>
              <a:t>V</a:t>
            </a:r>
            <a:r>
              <a:rPr lang="en-US" sz="2400" dirty="0">
                <a:solidFill>
                  <a:schemeClr val="tx1"/>
                </a:solidFill>
                <a:latin typeface="Arial" panose="020B0604020202020204" pitchFamily="34" charset="0"/>
                <a:cs typeface="Arial" panose="020B0604020202020204" pitchFamily="34" charset="0"/>
              </a:rPr>
              <a:t>3 standard, but:</a:t>
            </a:r>
          </a:p>
          <a:p>
            <a:pPr lvl="1" indent="-366713" algn="l">
              <a:spcBef>
                <a:spcPts val="0"/>
              </a:spcBef>
              <a:spcAft>
                <a:spcPts val="1200"/>
              </a:spcAft>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HL7</a:t>
            </a:r>
            <a:r>
              <a:rPr lang="en-US" sz="1900" dirty="0">
                <a:solidFill>
                  <a:schemeClr val="tx1"/>
                </a:solidFill>
                <a:latin typeface="Arial" panose="020B0604020202020204" pitchFamily="34" charset="0"/>
                <a:cs typeface="Arial" panose="020B0604020202020204" pitchFamily="34" charset="0"/>
              </a:rPr>
              <a:t>V</a:t>
            </a:r>
            <a:r>
              <a:rPr lang="en-US" sz="2400" dirty="0">
                <a:solidFill>
                  <a:schemeClr val="tx1"/>
                </a:solidFill>
                <a:latin typeface="Arial" panose="020B0604020202020204" pitchFamily="34" charset="0"/>
                <a:cs typeface="Arial" panose="020B0604020202020204" pitchFamily="34" charset="0"/>
              </a:rPr>
              <a:t>3 is too complex for this task and does not meet the constraints of mobile platforms.</a:t>
            </a:r>
          </a:p>
          <a:p>
            <a:pPr lvl="1" indent="-366713" algn="l">
              <a:spcBef>
                <a:spcPts val="0"/>
              </a:spcBef>
              <a:spcAft>
                <a:spcPts val="1200"/>
              </a:spcAft>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Newer FHIR standard is a much better suited technology </a:t>
            </a:r>
            <a:r>
              <a:rPr lang="en-US" sz="2400" b="1"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sz="2400" dirty="0">
                <a:solidFill>
                  <a:schemeClr val="tx1"/>
                </a:solidFill>
                <a:latin typeface="Arial" panose="020B0604020202020204" pitchFamily="34" charset="0"/>
                <a:cs typeface="Arial" panose="020B0604020202020204" pitchFamily="34" charset="0"/>
                <a:sym typeface="Wingdings" panose="05000000000000000000" pitchFamily="2" charset="2"/>
              </a:rPr>
              <a:t>a new </a:t>
            </a:r>
            <a:r>
              <a:rPr lang="en-US" sz="2400" dirty="0" err="1">
                <a:solidFill>
                  <a:schemeClr val="tx1"/>
                </a:solidFill>
                <a:latin typeface="Arial" panose="020B0604020202020204" pitchFamily="34" charset="0"/>
                <a:cs typeface="Arial" panose="020B0604020202020204" pitchFamily="34" charset="0"/>
                <a:sym typeface="Wingdings" panose="05000000000000000000" pitchFamily="2" charset="2"/>
              </a:rPr>
              <a:t>QEDm</a:t>
            </a:r>
            <a:r>
              <a:rPr lang="en-US" sz="2400" dirty="0">
                <a:solidFill>
                  <a:schemeClr val="tx1"/>
                </a:solidFill>
                <a:latin typeface="Arial" panose="020B0604020202020204" pitchFamily="34" charset="0"/>
                <a:cs typeface="Arial" panose="020B0604020202020204" pitchFamily="34" charset="0"/>
                <a:sym typeface="Wingdings" panose="05000000000000000000" pitchFamily="2" charset="2"/>
              </a:rPr>
              <a:t> (QED for mobile) profile based on it is needed</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394944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681133" cy="747605"/>
          </a:xfrm>
        </p:spPr>
        <p:txBody>
          <a:bodyPr>
            <a:normAutofit fontScale="90000"/>
          </a:bodyPr>
          <a:lstStyle/>
          <a:p>
            <a:pPr algn="l"/>
            <a:r>
              <a:rPr lang="en-US" sz="2400" b="1" dirty="0">
                <a:solidFill>
                  <a:srgbClr val="5A4099"/>
                </a:solidFill>
                <a:latin typeface="Arial"/>
                <a:cs typeface="Arial"/>
              </a:rPr>
              <a:t>PDLS Supplement: Open Issue #5 </a:t>
            </a:r>
            <a:r>
              <a:rPr lang="en-US" sz="2200" dirty="0">
                <a:solidFill>
                  <a:srgbClr val="5A4099"/>
                </a:solidFill>
                <a:latin typeface="Arial"/>
                <a:cs typeface="Arial"/>
              </a:rPr>
              <a:t>(1/2) </a:t>
            </a:r>
            <a:endParaRPr lang="en-US" sz="2400" dirty="0">
              <a:solidFill>
                <a:srgbClr val="5A4099"/>
              </a:solidFill>
              <a:latin typeface="Arial"/>
              <a:cs typeface="Arial"/>
            </a:endParaRPr>
          </a:p>
        </p:txBody>
      </p:sp>
      <p:sp>
        <p:nvSpPr>
          <p:cNvPr id="3" name="Subtitle 2"/>
          <p:cNvSpPr>
            <a:spLocks noGrp="1"/>
          </p:cNvSpPr>
          <p:nvPr>
            <p:ph type="subTitle" idx="1"/>
          </p:nvPr>
        </p:nvSpPr>
        <p:spPr>
          <a:xfrm>
            <a:off x="617970" y="1253230"/>
            <a:ext cx="7874278" cy="4859540"/>
          </a:xfrm>
        </p:spPr>
        <p:txBody>
          <a:bodyPr>
            <a:noAutofit/>
          </a:bodyPr>
          <a:lstStyle/>
          <a:p>
            <a:pPr algn="l"/>
            <a:r>
              <a:rPr lang="it-IT" sz="1400" b="1" dirty="0">
                <a:solidFill>
                  <a:schemeClr val="tx1"/>
                </a:solidFill>
                <a:highlight>
                  <a:srgbClr val="FFFF00"/>
                </a:highlight>
              </a:rPr>
              <a:t>Open </a:t>
            </a:r>
            <a:r>
              <a:rPr lang="it-IT" sz="1400" b="1" dirty="0" err="1">
                <a:solidFill>
                  <a:schemeClr val="tx1"/>
                </a:solidFill>
                <a:highlight>
                  <a:srgbClr val="FFFF00"/>
                </a:highlight>
              </a:rPr>
              <a:t>Issue</a:t>
            </a:r>
            <a:r>
              <a:rPr lang="it-IT" sz="1400" b="1" dirty="0">
                <a:solidFill>
                  <a:schemeClr val="tx1"/>
                </a:solidFill>
                <a:highlight>
                  <a:srgbClr val="FFFF00"/>
                </a:highlight>
              </a:rPr>
              <a:t>: </a:t>
            </a:r>
            <a:r>
              <a:rPr lang="en-US" sz="1400" b="1" dirty="0">
                <a:solidFill>
                  <a:schemeClr val="tx1"/>
                </a:solidFill>
                <a:highlight>
                  <a:srgbClr val="FFFF00"/>
                </a:highlight>
              </a:rPr>
              <a:t> Check/add the key requirements for consistency to ensure that health data are consistently exchanged at different level of granularity.</a:t>
            </a:r>
          </a:p>
          <a:p>
            <a:pPr algn="l">
              <a:spcBef>
                <a:spcPts val="600"/>
              </a:spcBef>
              <a:spcAft>
                <a:spcPts val="600"/>
              </a:spcAft>
            </a:pPr>
            <a:r>
              <a:rPr lang="en-US" sz="1400" dirty="0">
                <a:solidFill>
                  <a:schemeClr val="tx1"/>
                </a:solidFill>
              </a:rPr>
              <a:t>The following points of consistency seem to be most important:</a:t>
            </a:r>
          </a:p>
          <a:p>
            <a:pPr marL="285750" lvl="1" indent="-285750" algn="l">
              <a:spcBef>
                <a:spcPts val="0"/>
              </a:spcBef>
              <a:buFont typeface="Courier New" panose="02070309020205020404" pitchFamily="49" charset="0"/>
              <a:buChar char="o"/>
            </a:pPr>
            <a:r>
              <a:rPr lang="en-US" sz="1400" dirty="0">
                <a:solidFill>
                  <a:schemeClr val="tx1"/>
                </a:solidFill>
              </a:rPr>
              <a:t>When a Data Element is accessed by a Clinical Data Consumer Actor and found relevant, one need to offer a simple way to extract:</a:t>
            </a:r>
          </a:p>
          <a:p>
            <a:pPr marL="742950" lvl="2" indent="-285750" algn="l">
              <a:spcBef>
                <a:spcPts val="0"/>
              </a:spcBef>
              <a:buFont typeface="Courier New" panose="02070309020205020404" pitchFamily="49" charset="0"/>
              <a:buChar char="o"/>
            </a:pPr>
            <a:r>
              <a:rPr lang="en-US" sz="1400" dirty="0">
                <a:solidFill>
                  <a:schemeClr val="tx1"/>
                </a:solidFill>
              </a:rPr>
              <a:t>identifiers from the Data Element in order to access one or more Documents in which this item was initially shared.</a:t>
            </a:r>
          </a:p>
          <a:p>
            <a:pPr marL="742950" lvl="2" indent="-285750" algn="l">
              <a:spcBef>
                <a:spcPts val="0"/>
              </a:spcBef>
              <a:buFont typeface="Courier New" panose="02070309020205020404" pitchFamily="49" charset="0"/>
              <a:buChar char="o"/>
            </a:pPr>
            <a:r>
              <a:rPr lang="en-US" sz="1400" dirty="0">
                <a:solidFill>
                  <a:schemeClr val="tx1"/>
                </a:solidFill>
              </a:rPr>
              <a:t>identifiers from the Document where the Data Element was found relevant to access “related” items that may have been shared.</a:t>
            </a:r>
          </a:p>
          <a:p>
            <a:pPr marL="285750" indent="-285750" algn="l">
              <a:spcBef>
                <a:spcPts val="400"/>
              </a:spcBef>
              <a:spcAft>
                <a:spcPts val="400"/>
              </a:spcAft>
              <a:buFont typeface="Courier New" panose="02070309020205020404" pitchFamily="49" charset="0"/>
              <a:buChar char="o"/>
            </a:pPr>
            <a:r>
              <a:rPr lang="en-US" sz="1400" dirty="0">
                <a:solidFill>
                  <a:schemeClr val="tx1"/>
                </a:solidFill>
              </a:rPr>
              <a:t>When relevant Documents are queried and a list of matching Documents is returned, rather than retrieving the set of Documents, one may want to access the content of these documents by type of content </a:t>
            </a:r>
          </a:p>
          <a:p>
            <a:pPr marL="285750" indent="-285750" algn="l">
              <a:spcBef>
                <a:spcPts val="400"/>
              </a:spcBef>
              <a:spcAft>
                <a:spcPts val="400"/>
              </a:spcAft>
              <a:buFont typeface="Courier New" panose="02070309020205020404" pitchFamily="49" charset="0"/>
              <a:buChar char="o"/>
            </a:pPr>
            <a:r>
              <a:rPr lang="en-US" sz="1400" dirty="0">
                <a:solidFill>
                  <a:schemeClr val="tx1"/>
                </a:solidFill>
              </a:rPr>
              <a:t>Some of those ‘identifiers” may also be needed for clinical decision traceability.</a:t>
            </a:r>
          </a:p>
          <a:p>
            <a:pPr algn="l">
              <a:spcBef>
                <a:spcPts val="600"/>
              </a:spcBef>
              <a:spcAft>
                <a:spcPts val="600"/>
              </a:spcAft>
            </a:pPr>
            <a:r>
              <a:rPr lang="en-US" sz="1400" dirty="0">
                <a:solidFill>
                  <a:schemeClr val="tx1"/>
                </a:solidFill>
              </a:rPr>
              <a:t>The following points needs particular attention:</a:t>
            </a:r>
          </a:p>
          <a:p>
            <a:pPr algn="l">
              <a:spcBef>
                <a:spcPts val="400"/>
              </a:spcBef>
              <a:spcAft>
                <a:spcPts val="400"/>
              </a:spcAft>
            </a:pPr>
            <a:r>
              <a:rPr lang="en-US" sz="1800" b="1" dirty="0">
                <a:solidFill>
                  <a:schemeClr val="tx1"/>
                </a:solidFill>
                <a:highlight>
                  <a:srgbClr val="00FF00"/>
                </a:highlight>
              </a:rPr>
              <a:t>Conclusion: </a:t>
            </a:r>
            <a:r>
              <a:rPr lang="en-US" sz="1800" u="sng" dirty="0">
                <a:solidFill>
                  <a:schemeClr val="tx1"/>
                </a:solidFill>
              </a:rPr>
              <a:t>PDLS shall precisely define the identifiers that grant consistency between Documents and/or Data Elements </a:t>
            </a:r>
            <a:r>
              <a:rPr lang="en-US" sz="1800" dirty="0">
                <a:solidFill>
                  <a:schemeClr val="tx1"/>
                </a:solidFill>
              </a:rPr>
              <a:t>(</a:t>
            </a:r>
            <a:r>
              <a:rPr lang="en-US" sz="1800" dirty="0" err="1">
                <a:solidFill>
                  <a:schemeClr val="tx1"/>
                </a:solidFill>
              </a:rPr>
              <a:t>e.g</a:t>
            </a:r>
            <a:r>
              <a:rPr lang="en-US" sz="1800" dirty="0">
                <a:solidFill>
                  <a:schemeClr val="tx1"/>
                </a:solidFill>
              </a:rPr>
              <a:t>: from Data Element </a:t>
            </a:r>
            <a:r>
              <a:rPr lang="en-US" sz="1800" dirty="0">
                <a:solidFill>
                  <a:schemeClr val="tx1"/>
                </a:solidFill>
                <a:sym typeface="Wingdings" panose="05000000000000000000" pitchFamily="2" charset="2"/>
              </a:rPr>
              <a:t></a:t>
            </a:r>
            <a:r>
              <a:rPr lang="en-US" sz="1800" dirty="0">
                <a:solidFill>
                  <a:schemeClr val="tx1"/>
                </a:solidFill>
              </a:rPr>
              <a:t> discover the Document from which the resource is extracted.</a:t>
            </a:r>
          </a:p>
          <a:p>
            <a:pPr marL="0" lvl="1" algn="l">
              <a:spcBef>
                <a:spcPts val="0"/>
              </a:spcBef>
              <a:spcAft>
                <a:spcPts val="1200"/>
              </a:spcAft>
            </a:pPr>
            <a:endParaRPr lang="en-US" sz="1400" dirty="0">
              <a:solidFill>
                <a:schemeClr val="tx1"/>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08912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140" y="-44780"/>
            <a:ext cx="5859780" cy="1143000"/>
          </a:xfrm>
        </p:spPr>
        <p:txBody>
          <a:bodyPr>
            <a:normAutofit/>
          </a:bodyPr>
          <a:lstStyle/>
          <a:p>
            <a:pPr algn="l"/>
            <a:r>
              <a:rPr lang="en-US" sz="2600" b="1" dirty="0">
                <a:solidFill>
                  <a:srgbClr val="5A4099"/>
                </a:solidFill>
                <a:latin typeface="Arial"/>
                <a:cs typeface="Arial"/>
              </a:rPr>
              <a:t>Approach to PDLS Data Location</a:t>
            </a:r>
          </a:p>
        </p:txBody>
      </p:sp>
      <p:sp>
        <p:nvSpPr>
          <p:cNvPr id="3" name="Content Placeholder 2"/>
          <p:cNvSpPr>
            <a:spLocks noGrp="1"/>
          </p:cNvSpPr>
          <p:nvPr>
            <p:ph idx="1"/>
          </p:nvPr>
        </p:nvSpPr>
        <p:spPr>
          <a:xfrm>
            <a:off x="457200" y="1356360"/>
            <a:ext cx="8229600" cy="4769803"/>
          </a:xfrm>
        </p:spPr>
        <p:txBody>
          <a:bodyPr>
            <a:normAutofit/>
          </a:bodyPr>
          <a:lstStyle/>
          <a:p>
            <a:pPr marL="174625" lvl="0" indent="0">
              <a:buNone/>
            </a:pPr>
            <a:r>
              <a:rPr lang="en-US" sz="2100" dirty="0">
                <a:solidFill>
                  <a:prstClr val="black"/>
                </a:solidFill>
              </a:rPr>
              <a:t>PDLS profile takes an approach where data location is aligned with the document repositories that would support both document based retrieval and data-element query, thus making locating documents and data elements considered jointly.</a:t>
            </a:r>
          </a:p>
          <a:p>
            <a:pPr marL="174625" lvl="0" indent="0">
              <a:buNone/>
            </a:pPr>
            <a:endParaRPr lang="en-US" sz="1800" dirty="0">
              <a:solidFill>
                <a:prstClr val="black"/>
              </a:solidFill>
            </a:endParaRPr>
          </a:p>
          <a:p>
            <a:pPr marL="174625" lvl="0" indent="0">
              <a:buNone/>
            </a:pPr>
            <a:r>
              <a:rPr lang="en-US" sz="1800" dirty="0">
                <a:solidFill>
                  <a:prstClr val="black"/>
                </a:solidFill>
              </a:rPr>
              <a:t>The starting point may be:</a:t>
            </a:r>
          </a:p>
          <a:p>
            <a:pPr marL="450850" lvl="0" indent="-276225">
              <a:buFont typeface="Arial" panose="020B0604020202020204" pitchFamily="34" charset="0"/>
              <a:buChar char="•"/>
            </a:pPr>
            <a:r>
              <a:rPr lang="en-US" sz="1800" dirty="0">
                <a:solidFill>
                  <a:prstClr val="black"/>
                </a:solidFill>
              </a:rPr>
              <a:t>to use the document query as locator for documents, and from this coarse grain location, that seem to have some efficiency advantages, consider three routes:</a:t>
            </a:r>
          </a:p>
          <a:p>
            <a:pPr marL="914400" lvl="1" indent="-282575">
              <a:buFont typeface="Courier New" panose="02070309020205020404" pitchFamily="49" charset="0"/>
              <a:buChar char="o"/>
            </a:pPr>
            <a:r>
              <a:rPr lang="en-US" sz="1800" dirty="0">
                <a:solidFill>
                  <a:prstClr val="black"/>
                </a:solidFill>
              </a:rPr>
              <a:t>move to the retrieve of specific documents (and access their fine-grained content), </a:t>
            </a:r>
          </a:p>
          <a:p>
            <a:pPr marL="914400" lvl="1" indent="-282575">
              <a:buFont typeface="Courier New" panose="02070309020205020404" pitchFamily="49" charset="0"/>
              <a:buChar char="o"/>
            </a:pPr>
            <a:r>
              <a:rPr lang="en-US" sz="1800" dirty="0">
                <a:solidFill>
                  <a:prstClr val="black"/>
                </a:solidFill>
              </a:rPr>
              <a:t>aggregation through on-demand documents</a:t>
            </a:r>
          </a:p>
          <a:p>
            <a:pPr marL="914400" lvl="1" indent="-282575">
              <a:buFont typeface="Courier New" panose="02070309020205020404" pitchFamily="49" charset="0"/>
              <a:buChar char="o"/>
            </a:pPr>
            <a:r>
              <a:rPr lang="en-US" sz="1800" dirty="0">
                <a:solidFill>
                  <a:prstClr val="black"/>
                </a:solidFill>
              </a:rPr>
              <a:t>aggregation through selection of lists of fine-grained data elements</a:t>
            </a:r>
          </a:p>
          <a:p>
            <a:pPr marL="914400" lvl="1" indent="-282575">
              <a:buFont typeface="Courier New" panose="02070309020205020404" pitchFamily="49" charset="0"/>
              <a:buChar char="o"/>
            </a:pPr>
            <a:r>
              <a:rPr lang="en-US" sz="1800" dirty="0">
                <a:solidFill>
                  <a:prstClr val="black"/>
                </a:solidFill>
              </a:rPr>
              <a:t>Access to a set of document contents through retrieve data-element queries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89645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QEDm Supplement</a:t>
            </a:r>
          </a:p>
          <a:p>
            <a:r>
              <a:rPr lang="en-US" sz="3600" b="1" dirty="0">
                <a:solidFill>
                  <a:srgbClr val="5A4099"/>
                </a:solidFill>
                <a:latin typeface="Arial"/>
                <a:cs typeface="Arial"/>
              </a:rPr>
              <a:t>Open Issues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89126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QED</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(1/3)</a:t>
            </a:r>
            <a:endParaRPr lang="en-US" sz="2200" dirty="0">
              <a:solidFill>
                <a:srgbClr val="5A4099"/>
              </a:solidFill>
              <a:latin typeface="Arial"/>
              <a:cs typeface="Arial"/>
            </a:endParaRPr>
          </a:p>
        </p:txBody>
      </p:sp>
      <p:graphicFrame>
        <p:nvGraphicFramePr>
          <p:cNvPr id="8" name="Tabella 7"/>
          <p:cNvGraphicFramePr>
            <a:graphicFrameLocks noGrp="1"/>
          </p:cNvGraphicFramePr>
          <p:nvPr>
            <p:extLst>
              <p:ext uri="{D42A27DB-BD31-4B8C-83A1-F6EECF244321}">
                <p14:modId xmlns:p14="http://schemas.microsoft.com/office/powerpoint/2010/main" val="3899294590"/>
              </p:ext>
            </p:extLst>
          </p:nvPr>
        </p:nvGraphicFramePr>
        <p:xfrm>
          <a:off x="617969" y="1286539"/>
          <a:ext cx="7905809" cy="5118844"/>
        </p:xfrm>
        <a:graphic>
          <a:graphicData uri="http://schemas.openxmlformats.org/drawingml/2006/table">
            <a:tbl>
              <a:tblPr firstRow="1" firstCol="1" bandRow="1">
                <a:tableStyleId>{5C22544A-7EE6-4342-B048-85BDC9FD1C3A}</a:tableStyleId>
              </a:tblPr>
              <a:tblGrid>
                <a:gridCol w="1810018">
                  <a:extLst>
                    <a:ext uri="{9D8B030D-6E8A-4147-A177-3AD203B41FA5}">
                      <a16:colId xmlns:a16="http://schemas.microsoft.com/office/drawing/2014/main" val="3419810207"/>
                    </a:ext>
                  </a:extLst>
                </a:gridCol>
                <a:gridCol w="6095791">
                  <a:extLst>
                    <a:ext uri="{9D8B030D-6E8A-4147-A177-3AD203B41FA5}">
                      <a16:colId xmlns:a16="http://schemas.microsoft.com/office/drawing/2014/main" val="590390802"/>
                    </a:ext>
                  </a:extLst>
                </a:gridCol>
              </a:tblGrid>
              <a:tr h="0">
                <a:tc>
                  <a:txBody>
                    <a:bodyPr/>
                    <a:lstStyle/>
                    <a:p>
                      <a:pPr>
                        <a:spcBef>
                          <a:spcPts val="300"/>
                        </a:spcBef>
                        <a:spcAft>
                          <a:spcPts val="300"/>
                        </a:spcAft>
                      </a:pPr>
                      <a:r>
                        <a:rPr lang="en-US" sz="1400" u="sng" noProof="0" dirty="0">
                          <a:effectLst/>
                        </a:rPr>
                        <a:t>QED Category</a:t>
                      </a:r>
                      <a:r>
                        <a:rPr lang="en-US" sz="1400" noProof="0" dirty="0">
                          <a:effectLst/>
                        </a:rPr>
                        <a:t> </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400" noProof="0" dirty="0">
                          <a:effectLst/>
                        </a:rPr>
                        <a:t>Description</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nchor="ctr"/>
                </a:tc>
                <a:extLst>
                  <a:ext uri="{0D108BD9-81ED-4DB2-BD59-A6C34878D82A}">
                    <a16:rowId xmlns:a16="http://schemas.microsoft.com/office/drawing/2014/main" val="1523062495"/>
                  </a:ext>
                </a:extLst>
              </a:tr>
              <a:tr h="588644">
                <a:tc>
                  <a:txBody>
                    <a:bodyPr/>
                    <a:lstStyle/>
                    <a:p>
                      <a:pPr>
                        <a:spcBef>
                          <a:spcPts val="300"/>
                        </a:spcBef>
                        <a:spcAft>
                          <a:spcPts val="300"/>
                        </a:spcAft>
                      </a:pPr>
                      <a:r>
                        <a:rPr lang="en-US" sz="1400" noProof="0" dirty="0">
                          <a:effectLst/>
                        </a:rPr>
                        <a:t>Common Observations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simple measurements or reported values that can be determined using simple measuring devices (e.g., Height, Weight), or which can be reported by the patient (date of last menstrual period). These measurements do NOT include anything that might be recorded as a problem, allergy, risk, or which requires interpretation, clinical decision making, or diagnostic quality equipment or procedures for performing the measurement.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22146253"/>
                  </a:ext>
                </a:extLst>
              </a:tr>
              <a:tr h="484786">
                <a:tc>
                  <a:txBody>
                    <a:bodyPr/>
                    <a:lstStyle/>
                    <a:p>
                      <a:pPr>
                        <a:spcBef>
                          <a:spcPts val="300"/>
                        </a:spcBef>
                        <a:spcAft>
                          <a:spcPts val="300"/>
                        </a:spcAft>
                      </a:pPr>
                      <a:r>
                        <a:rPr lang="en-US" sz="1400" noProof="0" dirty="0">
                          <a:effectLst/>
                        </a:rPr>
                        <a:t>Diagnostic Results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observations made or performed using laboratory testing equipment, imaging procedures, vision examinations, et cetera.</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942201499"/>
                  </a:ext>
                </a:extLst>
              </a:tr>
              <a:tr h="628283">
                <a:tc>
                  <a:txBody>
                    <a:bodyPr/>
                    <a:lstStyle/>
                    <a:p>
                      <a:pPr>
                        <a:spcBef>
                          <a:spcPts val="300"/>
                        </a:spcBef>
                        <a:spcAft>
                          <a:spcPts val="300"/>
                        </a:spcAft>
                      </a:pPr>
                      <a:r>
                        <a:rPr lang="en-US" sz="1400" noProof="0" dirty="0">
                          <a:effectLst/>
                        </a:rPr>
                        <a:t>Problems and Allergies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These are a collection of diagnoses, clinical findings, allergies, or other risk factors that are recorded for the patient. The information may be obtained from patient reports, or through clinical decision making. It includes such information as would be found in social and family history sections of clinical reports. This classification can be further subdivided into three groups.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429485241"/>
                  </a:ext>
                </a:extLst>
              </a:tr>
              <a:tr h="376194">
                <a:tc>
                  <a:txBody>
                    <a:bodyPr/>
                    <a:lstStyle/>
                    <a:p>
                      <a:pPr marL="285750" lvl="0" indent="-285750">
                        <a:spcBef>
                          <a:spcPts val="300"/>
                        </a:spcBef>
                        <a:spcAft>
                          <a:spcPts val="300"/>
                        </a:spcAft>
                        <a:buFont typeface="Arial" panose="020B0604020202020204" pitchFamily="34" charset="0"/>
                        <a:buChar char="•"/>
                      </a:pPr>
                      <a:r>
                        <a:rPr lang="en-US" sz="1400" noProof="0" dirty="0">
                          <a:effectLst/>
                        </a:rPr>
                        <a:t>Conditions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disease conditions for the patient.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618251558"/>
                  </a:ext>
                </a:extLst>
              </a:tr>
              <a:tr h="376194">
                <a:tc>
                  <a:txBody>
                    <a:bodyPr/>
                    <a:lstStyle/>
                    <a:p>
                      <a:pPr marL="285750" lvl="0" indent="-285750">
                        <a:spcBef>
                          <a:spcPts val="300"/>
                        </a:spcBef>
                        <a:spcAft>
                          <a:spcPts val="300"/>
                        </a:spcAft>
                        <a:buFont typeface="Arial" panose="020B0604020202020204" pitchFamily="34" charset="0"/>
                        <a:buChar char="•"/>
                      </a:pPr>
                      <a:r>
                        <a:rPr lang="en-US" sz="1400" noProof="0" dirty="0">
                          <a:effectLst/>
                        </a:rPr>
                        <a:t>Intolerances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patient's allergies and other intolerances.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214038052"/>
                  </a:ext>
                </a:extLst>
              </a:tr>
              <a:tr h="418855">
                <a:tc>
                  <a:txBody>
                    <a:bodyPr/>
                    <a:lstStyle/>
                    <a:p>
                      <a:pPr marL="285750" lvl="0" indent="-285750">
                        <a:spcBef>
                          <a:spcPts val="300"/>
                        </a:spcBef>
                        <a:spcAft>
                          <a:spcPts val="300"/>
                        </a:spcAft>
                        <a:buFont typeface="Arial" panose="020B0604020202020204" pitchFamily="34" charset="0"/>
                        <a:buChar char="•"/>
                      </a:pPr>
                      <a:r>
                        <a:rPr lang="en-US" sz="1400" noProof="0" dirty="0">
                          <a:effectLst/>
                        </a:rPr>
                        <a:t>Risk Factors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patients significant risk factors, as might be established based on a review of family history, social history, occupational exposures, et cetera. By themselves, they may not be indicative of a disease condition, but could contribute to one.</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55181077"/>
                  </a:ext>
                </a:extLst>
              </a:tr>
              <a:tr h="593378">
                <a:tc>
                  <a:txBody>
                    <a:bodyPr/>
                    <a:lstStyle/>
                    <a:p>
                      <a:pPr>
                        <a:spcBef>
                          <a:spcPts val="300"/>
                        </a:spcBef>
                        <a:spcAft>
                          <a:spcPts val="300"/>
                        </a:spcAft>
                      </a:pPr>
                      <a:r>
                        <a:rPr lang="en-US" sz="1400" noProof="0" dirty="0">
                          <a:effectLst/>
                        </a:rPr>
                        <a:t>Medications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the medications that a patient is or has been taking for treatment of one or more conditions.</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3762696712"/>
                  </a:ext>
                </a:extLst>
              </a:tr>
              <a:tr h="376194">
                <a:tc>
                  <a:txBody>
                    <a:bodyPr/>
                    <a:lstStyle/>
                    <a:p>
                      <a:pPr>
                        <a:spcBef>
                          <a:spcPts val="300"/>
                        </a:spcBef>
                        <a:spcAft>
                          <a:spcPts val="300"/>
                        </a:spcAft>
                      </a:pPr>
                      <a:r>
                        <a:rPr lang="en-US" sz="1400" noProof="0" dirty="0">
                          <a:effectLst/>
                        </a:rPr>
                        <a:t>Immunizations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immunizations that have been given, or which are planned to be given to the patient.</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93383871"/>
                  </a:ext>
                </a:extLst>
              </a:tr>
              <a:tr h="504178">
                <a:tc>
                  <a:txBody>
                    <a:bodyPr/>
                    <a:lstStyle/>
                    <a:p>
                      <a:pPr>
                        <a:spcBef>
                          <a:spcPts val="300"/>
                        </a:spcBef>
                        <a:spcAft>
                          <a:spcPts val="300"/>
                        </a:spcAft>
                      </a:pPr>
                      <a:r>
                        <a:rPr lang="en-US" sz="1400" noProof="0" dirty="0">
                          <a:effectLst/>
                        </a:rPr>
                        <a:t>Professional Services</a:t>
                      </a:r>
                      <a:endParaRPr lang="en-US" sz="14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200" noProof="0" dirty="0">
                          <a:effectLst/>
                        </a:rPr>
                        <a:t>This is a collection of procedures and/or encounters which the patient has participated in, or is expected to participate in.</a:t>
                      </a:r>
                      <a:endParaRPr lang="en-US" sz="120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13202022"/>
                  </a:ext>
                </a:extLst>
              </a:tr>
            </a:tbl>
          </a:graphicData>
        </a:graphic>
      </p:graphicFrame>
    </p:spTree>
    <p:extLst>
      <p:ext uri="{BB962C8B-B14F-4D97-AF65-F5344CB8AC3E}">
        <p14:creationId xmlns:p14="http://schemas.microsoft.com/office/powerpoint/2010/main" val="2130917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Argonauts</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(2/3)</a:t>
            </a:r>
            <a:endParaRPr lang="en-US" sz="2200" dirty="0">
              <a:solidFill>
                <a:srgbClr val="5A4099"/>
              </a:solidFill>
              <a:latin typeface="Arial"/>
              <a:cs typeface="Arial"/>
            </a:endParaRPr>
          </a:p>
        </p:txBody>
      </p:sp>
      <p:sp>
        <p:nvSpPr>
          <p:cNvPr id="2" name="Rettangolo 1"/>
          <p:cNvSpPr/>
          <p:nvPr/>
        </p:nvSpPr>
        <p:spPr>
          <a:xfrm>
            <a:off x="617969" y="1281747"/>
            <a:ext cx="8000251" cy="5170646"/>
          </a:xfrm>
          <a:prstGeom prst="rect">
            <a:avLst/>
          </a:prstGeom>
        </p:spPr>
        <p:txBody>
          <a:bodyPr wrap="square">
            <a:spAutoFit/>
          </a:bodyPr>
          <a:lstStyle/>
          <a:p>
            <a:r>
              <a:rPr lang="en-US" sz="1600" dirty="0"/>
              <a:t>The Argonaut data element query IGs are intended to meet the 2015 Edition certification criterion for Patient Selection 170.315(g)(7) and Application Access – Data Category Request 170.315(g)(8). They were created for each 2015 Edition Common Clinical Data Set. Where applicable they are based on the HL7 </a:t>
            </a:r>
            <a:r>
              <a:rPr lang="en-US" sz="1600" dirty="0">
                <a:hlinkClick r:id="rId3"/>
              </a:rPr>
              <a:t>U.S. Data Access Framework (DAF) FHIR Implementation Guide</a:t>
            </a:r>
            <a:r>
              <a:rPr lang="en-US" sz="1600" dirty="0"/>
              <a:t>. The Argonaut requirements per resource are a subset of those of the DAF IG (seen next slide). </a:t>
            </a:r>
          </a:p>
          <a:p>
            <a:pPr>
              <a:spcBef>
                <a:spcPts val="600"/>
              </a:spcBef>
              <a:spcAft>
                <a:spcPts val="600"/>
              </a:spcAft>
            </a:pPr>
            <a:r>
              <a:rPr lang="en-US" sz="1600" b="1" dirty="0"/>
              <a:t>Requirements per Resource Type:</a:t>
            </a:r>
          </a:p>
          <a:p>
            <a:pPr marL="893763" indent="-265113">
              <a:buFont typeface="Arial" panose="020B0604020202020204" pitchFamily="34" charset="0"/>
              <a:buChar char="•"/>
              <a:tabLst>
                <a:tab pos="182563" algn="l"/>
              </a:tabLst>
            </a:pPr>
            <a:r>
              <a:rPr lang="en-US" sz="1600" b="1" dirty="0"/>
              <a:t>Allergies </a:t>
            </a:r>
          </a:p>
          <a:p>
            <a:pPr marL="893763" indent="-265113">
              <a:buFont typeface="Arial" panose="020B0604020202020204" pitchFamily="34" charset="0"/>
              <a:buChar char="•"/>
              <a:tabLst>
                <a:tab pos="182563" algn="l"/>
              </a:tabLst>
            </a:pPr>
            <a:r>
              <a:rPr lang="en-US" sz="1600" b="1" dirty="0"/>
              <a:t>Assessment and Plan of Treatment </a:t>
            </a:r>
          </a:p>
          <a:p>
            <a:pPr marL="893763" indent="-265113">
              <a:buFont typeface="Arial" panose="020B0604020202020204" pitchFamily="34" charset="0"/>
              <a:buChar char="•"/>
              <a:tabLst>
                <a:tab pos="182563" algn="l"/>
              </a:tabLst>
            </a:pPr>
            <a:r>
              <a:rPr lang="en-US" sz="1600" b="1" dirty="0" err="1"/>
              <a:t>CareTeam</a:t>
            </a:r>
            <a:r>
              <a:rPr lang="en-US" sz="1600" b="1" dirty="0"/>
              <a:t> </a:t>
            </a:r>
          </a:p>
          <a:p>
            <a:pPr marL="893763" indent="-265113">
              <a:buFont typeface="Arial" panose="020B0604020202020204" pitchFamily="34" charset="0"/>
              <a:buChar char="•"/>
              <a:tabLst>
                <a:tab pos="182563" algn="l"/>
              </a:tabLst>
            </a:pPr>
            <a:r>
              <a:rPr lang="en-US" sz="1600" b="1" dirty="0"/>
              <a:t>Goals </a:t>
            </a:r>
          </a:p>
          <a:p>
            <a:pPr marL="893763" indent="-265113">
              <a:buFont typeface="Arial" panose="020B0604020202020204" pitchFamily="34" charset="0"/>
              <a:buChar char="•"/>
              <a:tabLst>
                <a:tab pos="182563" algn="l"/>
              </a:tabLst>
            </a:pPr>
            <a:r>
              <a:rPr lang="en-US" sz="1600" b="1" dirty="0"/>
              <a:t>Immunizations </a:t>
            </a:r>
          </a:p>
          <a:p>
            <a:pPr marL="893763" indent="-265113">
              <a:buFont typeface="Arial" panose="020B0604020202020204" pitchFamily="34" charset="0"/>
              <a:buChar char="•"/>
              <a:tabLst>
                <a:tab pos="182563" algn="l"/>
              </a:tabLst>
            </a:pPr>
            <a:r>
              <a:rPr lang="en-US" sz="1600" b="1" dirty="0"/>
              <a:t>Implantable Devices/UDI </a:t>
            </a:r>
          </a:p>
          <a:p>
            <a:pPr marL="893763" indent="-265113">
              <a:buFont typeface="Arial" panose="020B0604020202020204" pitchFamily="34" charset="0"/>
              <a:buChar char="•"/>
              <a:tabLst>
                <a:tab pos="182563" algn="l"/>
              </a:tabLst>
            </a:pPr>
            <a:r>
              <a:rPr lang="en-US" sz="1600" b="1" dirty="0"/>
              <a:t>Laboratory Results </a:t>
            </a:r>
          </a:p>
          <a:p>
            <a:pPr marL="893763" indent="-265113">
              <a:buFont typeface="Arial" panose="020B0604020202020204" pitchFamily="34" charset="0"/>
              <a:buChar char="•"/>
              <a:tabLst>
                <a:tab pos="182563" algn="l"/>
              </a:tabLst>
            </a:pPr>
            <a:r>
              <a:rPr lang="en-US" sz="1600" b="1" dirty="0"/>
              <a:t>Medications </a:t>
            </a:r>
          </a:p>
          <a:p>
            <a:pPr marL="893763" indent="-265113">
              <a:buFont typeface="Arial" panose="020B0604020202020204" pitchFamily="34" charset="0"/>
              <a:buChar char="•"/>
              <a:tabLst>
                <a:tab pos="182563" algn="l"/>
              </a:tabLst>
            </a:pPr>
            <a:r>
              <a:rPr lang="en-US" sz="1600" b="1" dirty="0"/>
              <a:t>Patient </a:t>
            </a:r>
          </a:p>
          <a:p>
            <a:pPr marL="893763" indent="-265113">
              <a:buFont typeface="Arial" panose="020B0604020202020204" pitchFamily="34" charset="0"/>
              <a:buChar char="•"/>
              <a:tabLst>
                <a:tab pos="182563" algn="l"/>
              </a:tabLst>
            </a:pPr>
            <a:r>
              <a:rPr lang="en-US" sz="1600" b="1" dirty="0"/>
              <a:t>Problems and Health Concerns </a:t>
            </a:r>
          </a:p>
          <a:p>
            <a:pPr marL="893763" indent="-265113">
              <a:buFont typeface="Arial" panose="020B0604020202020204" pitchFamily="34" charset="0"/>
              <a:buChar char="•"/>
              <a:tabLst>
                <a:tab pos="182563" algn="l"/>
              </a:tabLst>
            </a:pPr>
            <a:r>
              <a:rPr lang="en-US" sz="1600" b="1" dirty="0"/>
              <a:t>Procedures </a:t>
            </a:r>
          </a:p>
          <a:p>
            <a:pPr marL="893763" indent="-265113">
              <a:buFont typeface="Arial" panose="020B0604020202020204" pitchFamily="34" charset="0"/>
              <a:buChar char="•"/>
              <a:tabLst>
                <a:tab pos="182563" algn="l"/>
              </a:tabLst>
            </a:pPr>
            <a:r>
              <a:rPr lang="en-US" sz="1600" b="1" dirty="0"/>
              <a:t>Smoking Status </a:t>
            </a:r>
          </a:p>
          <a:p>
            <a:pPr marL="893763" indent="-265113">
              <a:buFont typeface="Arial" panose="020B0604020202020204" pitchFamily="34" charset="0"/>
              <a:buChar char="•"/>
              <a:tabLst>
                <a:tab pos="182563" algn="l"/>
              </a:tabLst>
            </a:pPr>
            <a:r>
              <a:rPr lang="en-US" sz="1600" b="1" dirty="0"/>
              <a:t>Vital Signs </a:t>
            </a:r>
            <a:endParaRPr lang="en-US" sz="1600" b="1" dirty="0">
              <a:effectLst/>
            </a:endParaRPr>
          </a:p>
        </p:txBody>
      </p:sp>
    </p:spTree>
    <p:extLst>
      <p:ext uri="{BB962C8B-B14F-4D97-AF65-F5344CB8AC3E}">
        <p14:creationId xmlns:p14="http://schemas.microsoft.com/office/powerpoint/2010/main" val="223365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 y="920779"/>
            <a:ext cx="8229600" cy="365760"/>
          </a:xfrm>
        </p:spPr>
        <p:txBody>
          <a:bodyPr>
            <a:normAutofit fontScale="92500" lnSpcReduction="10000"/>
          </a:bodyPr>
          <a:lstStyle/>
          <a:p>
            <a:pPr marL="174625" lvl="0" indent="0">
              <a:buNone/>
            </a:pPr>
            <a:r>
              <a:rPr lang="en-US" sz="2100" b="1" dirty="0">
                <a:solidFill>
                  <a:prstClr val="black"/>
                </a:solidFill>
              </a:rPr>
              <a:t>Classification from US Core Implementation Guide (formerly DAF IG)</a:t>
            </a:r>
            <a:endParaRPr lang="en-US" sz="1800" b="1" dirty="0">
              <a:solidFill>
                <a:prstClr val="black"/>
              </a:solidFill>
            </a:endParaRP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Title 1"/>
          <p:cNvSpPr txBox="1">
            <a:spLocks/>
          </p:cNvSpPr>
          <p:nvPr/>
        </p:nvSpPr>
        <p:spPr>
          <a:xfrm>
            <a:off x="2917720" y="54272"/>
            <a:ext cx="6058640" cy="89060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classification of Clinical Data </a:t>
            </a:r>
            <a:r>
              <a:rPr lang="en-US" sz="2000" dirty="0">
                <a:solidFill>
                  <a:srgbClr val="5A4099"/>
                </a:solidFill>
                <a:latin typeface="Arial"/>
                <a:cs typeface="Arial"/>
              </a:rPr>
              <a:t>(3/3)</a:t>
            </a:r>
            <a:endParaRPr lang="en-US" sz="2200" dirty="0">
              <a:solidFill>
                <a:srgbClr val="5A4099"/>
              </a:solidFill>
              <a:latin typeface="Arial"/>
              <a:cs typeface="Arial"/>
            </a:endParaRPr>
          </a:p>
        </p:txBody>
      </p:sp>
      <p:sp>
        <p:nvSpPr>
          <p:cNvPr id="5" name="Rectangle 1"/>
          <p:cNvSpPr>
            <a:spLocks noChangeArrowheads="1"/>
          </p:cNvSpPr>
          <p:nvPr/>
        </p:nvSpPr>
        <p:spPr bwMode="auto">
          <a:xfrm>
            <a:off x="617968" y="1227596"/>
            <a:ext cx="8259813" cy="491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ts val="100"/>
              </a:spcBef>
              <a:spcAft>
                <a:spcPts val="100"/>
              </a:spcAft>
            </a:pPr>
            <a:r>
              <a:rPr kumimoji="0" lang="it-IT" altLang="it-IT" sz="1400" b="0" i="0" u="none" strike="noStrike" cap="none" normalizeH="0" baseline="0" dirty="0" err="1">
                <a:ln>
                  <a:noFill/>
                </a:ln>
                <a:solidFill>
                  <a:schemeClr val="tx1"/>
                </a:solidFill>
                <a:effectLst/>
              </a:rPr>
              <a:t>Each</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profile</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defines</a:t>
            </a:r>
            <a:r>
              <a:rPr kumimoji="0" lang="it-IT" altLang="it-IT" sz="1400" b="0" i="0" u="none" strike="noStrike" cap="none" normalizeH="0" baseline="0" dirty="0">
                <a:ln>
                  <a:noFill/>
                </a:ln>
                <a:solidFill>
                  <a:schemeClr val="tx1"/>
                </a:solidFill>
                <a:effectLst/>
              </a:rPr>
              <a:t> the minimum </a:t>
            </a:r>
            <a:r>
              <a:rPr kumimoji="0" lang="it-IT" altLang="it-IT" sz="1400" b="0" i="0" u="none" strike="noStrike" cap="none" normalizeH="0" baseline="0" dirty="0" err="1">
                <a:ln>
                  <a:noFill/>
                </a:ln>
                <a:solidFill>
                  <a:schemeClr val="tx1"/>
                </a:solidFill>
                <a:effectLst/>
              </a:rPr>
              <a:t>mandatory</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elements</a:t>
            </a:r>
            <a:r>
              <a:rPr kumimoji="0" lang="it-IT" altLang="it-IT" sz="1400" b="0" i="0" u="none" strike="noStrike" cap="none" normalizeH="0" baseline="0" dirty="0">
                <a:ln>
                  <a:noFill/>
                </a:ln>
                <a:solidFill>
                  <a:schemeClr val="tx1"/>
                </a:solidFill>
                <a:effectLst/>
              </a:rPr>
              <a:t>, extensions and </a:t>
            </a:r>
            <a:r>
              <a:rPr kumimoji="0" lang="it-IT" altLang="it-IT" sz="1400" b="0" i="0" u="none" strike="noStrike" cap="none" normalizeH="0" baseline="0" dirty="0" err="1">
                <a:ln>
                  <a:noFill/>
                </a:ln>
                <a:solidFill>
                  <a:schemeClr val="tx1"/>
                </a:solidFill>
                <a:effectLst/>
              </a:rPr>
              <a:t>terminology</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requirements</a:t>
            </a:r>
            <a:r>
              <a:rPr kumimoji="0" lang="it-IT" altLang="it-IT" sz="1400" b="0" i="0" u="none" strike="noStrike" cap="none" normalizeH="0" baseline="0" dirty="0">
                <a:ln>
                  <a:noFill/>
                </a:ln>
                <a:solidFill>
                  <a:schemeClr val="tx1"/>
                </a:solidFill>
                <a:effectLst/>
              </a:rPr>
              <a:t> </a:t>
            </a:r>
            <a:r>
              <a:rPr kumimoji="0" lang="it-IT" altLang="it-IT" sz="1400" b="0" i="0" u="none" strike="noStrike" cap="none" normalizeH="0" baseline="0" dirty="0" err="1">
                <a:ln>
                  <a:noFill/>
                </a:ln>
                <a:solidFill>
                  <a:schemeClr val="tx1"/>
                </a:solidFill>
                <a:effectLst/>
              </a:rPr>
              <a:t>that</a:t>
            </a:r>
            <a:r>
              <a:rPr kumimoji="0" lang="it-IT" altLang="it-IT" sz="1400" b="0" i="0" u="none" strike="noStrike" cap="none" normalizeH="0" baseline="0" dirty="0">
                <a:ln>
                  <a:noFill/>
                </a:ln>
                <a:solidFill>
                  <a:schemeClr val="tx1"/>
                </a:solidFill>
                <a:effectLst/>
              </a:rPr>
              <a:t> </a:t>
            </a:r>
            <a:r>
              <a:rPr kumimoji="0" lang="it-IT" altLang="it-IT" sz="1400" i="0" u="none" strike="noStrike" cap="none" normalizeH="0" baseline="0" dirty="0">
                <a:ln>
                  <a:noFill/>
                </a:ln>
                <a:solidFill>
                  <a:schemeClr val="tx1"/>
                </a:solidFill>
                <a:effectLst/>
              </a:rPr>
              <a:t>MUST</a:t>
            </a:r>
            <a:r>
              <a:rPr kumimoji="0" lang="it-IT" altLang="it-IT" sz="1400" b="0" i="0" u="none" strike="noStrike" cap="none" normalizeH="0" baseline="0" dirty="0">
                <a:ln>
                  <a:noFill/>
                </a:ln>
                <a:solidFill>
                  <a:schemeClr val="tx1"/>
                </a:solidFill>
                <a:effectLst/>
              </a:rPr>
              <a:t> be </a:t>
            </a:r>
            <a:r>
              <a:rPr kumimoji="0" lang="it-IT" altLang="it-IT" sz="1400" b="0" i="0" u="none" strike="noStrike" cap="none" normalizeH="0" baseline="0" dirty="0" err="1">
                <a:ln>
                  <a:noFill/>
                </a:ln>
                <a:solidFill>
                  <a:schemeClr val="tx1"/>
                </a:solidFill>
                <a:effectLst/>
              </a:rPr>
              <a:t>present</a:t>
            </a:r>
            <a:r>
              <a:rPr kumimoji="0" lang="it-IT" altLang="it-IT" sz="1400" b="0" i="0" u="none" strike="noStrike" cap="none" normalizeH="0" baseline="0" dirty="0">
                <a:ln>
                  <a:noFill/>
                </a:ln>
                <a:solidFill>
                  <a:schemeClr val="tx1"/>
                </a:solidFill>
                <a:effectLst/>
              </a:rPr>
              <a:t>. A subset of t</a:t>
            </a:r>
            <a:r>
              <a:rPr lang="en-US" altLang="it-IT" sz="1400" dirty="0" err="1"/>
              <a:t>hese</a:t>
            </a:r>
            <a:r>
              <a:rPr lang="en-US" altLang="it-IT" sz="1400" dirty="0"/>
              <a:t> profiles are used by the </a:t>
            </a:r>
            <a:r>
              <a:rPr lang="en-US" altLang="it-IT" sz="1400" dirty="0">
                <a:hlinkClick r:id="rId3"/>
              </a:rPr>
              <a:t>[DAF-Research]</a:t>
            </a:r>
            <a:r>
              <a:rPr lang="en-US" altLang="it-IT" sz="1400" dirty="0"/>
              <a:t>. See also the </a:t>
            </a:r>
            <a:r>
              <a:rPr lang="it-IT" sz="1400" dirty="0" err="1"/>
              <a:t>specs</a:t>
            </a:r>
            <a:r>
              <a:rPr lang="it-IT" sz="1400" dirty="0"/>
              <a:t> on </a:t>
            </a:r>
            <a:r>
              <a:rPr lang="it-IT" sz="1400" dirty="0" err="1">
                <a:hlinkClick r:id="rId4"/>
              </a:rPr>
              <a:t>Clinical</a:t>
            </a:r>
            <a:r>
              <a:rPr lang="it-IT" sz="1400" dirty="0">
                <a:hlinkClick r:id="rId4"/>
              </a:rPr>
              <a:t> Summary </a:t>
            </a:r>
            <a:r>
              <a:rPr lang="it-IT" sz="1400" dirty="0" err="1">
                <a:hlinkClick r:id="rId4"/>
              </a:rPr>
              <a:t>Module</a:t>
            </a:r>
            <a:r>
              <a:rPr lang="en-US" sz="1400" dirty="0">
                <a:cs typeface="Arial"/>
              </a:rPr>
              <a:t>.</a:t>
            </a:r>
            <a:r>
              <a:rPr lang="en-US" altLang="it-IT" sz="1400" dirty="0"/>
              <a:t> </a:t>
            </a:r>
            <a:br>
              <a:rPr lang="en-US" altLang="it-IT" sz="1400" dirty="0"/>
            </a:br>
            <a:endParaRPr kumimoji="0" lang="it-IT" altLang="it-IT" sz="1200"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5"/>
              </a:rPr>
              <a:t>US Core </a:t>
            </a:r>
            <a:r>
              <a:rPr kumimoji="0" lang="it-IT" altLang="it-IT" sz="1200" b="1" i="0" u="none" strike="noStrike" cap="none" normalizeH="0" baseline="0" dirty="0" err="1">
                <a:ln>
                  <a:noFill/>
                </a:ln>
                <a:solidFill>
                  <a:schemeClr val="tx1"/>
                </a:solidFill>
                <a:effectLst/>
                <a:hlinkClick r:id="rId5"/>
              </a:rPr>
              <a:t>Allergies</a:t>
            </a:r>
            <a:r>
              <a:rPr kumimoji="0" lang="it-IT" altLang="it-IT" sz="1200" b="1" i="0" u="none" strike="noStrike" cap="none" normalizeH="0" baseline="0" dirty="0">
                <a:ln>
                  <a:noFill/>
                </a:ln>
                <a:solidFill>
                  <a:schemeClr val="tx1"/>
                </a:solidFill>
                <a:effectLst/>
                <a:hlinkClick r:id="rId5"/>
              </a:rPr>
              <a:t> </a:t>
            </a:r>
            <a:r>
              <a:rPr kumimoji="0" lang="it-IT" altLang="it-IT" sz="1200" b="1" i="0" u="none" strike="noStrike" cap="none" normalizeH="0" baseline="0" dirty="0" err="1">
                <a:ln>
                  <a:noFill/>
                </a:ln>
                <a:solidFill>
                  <a:schemeClr val="tx1"/>
                </a:solidFill>
                <a:effectLst/>
                <a:hlinkClick r:id="rId5"/>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Allergies</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6"/>
              </a:rPr>
              <a:t>US Core </a:t>
            </a:r>
            <a:r>
              <a:rPr kumimoji="0" lang="it-IT" altLang="it-IT" sz="1200" b="1" i="0" u="none" strike="noStrike" cap="none" normalizeH="0" baseline="0" dirty="0" err="1">
                <a:ln>
                  <a:noFill/>
                </a:ln>
                <a:solidFill>
                  <a:schemeClr val="tx1"/>
                </a:solidFill>
                <a:effectLst/>
                <a:hlinkClick r:id="rId6"/>
              </a:rPr>
              <a:t>CarePlan</a:t>
            </a:r>
            <a:r>
              <a:rPr kumimoji="0" lang="it-IT" altLang="it-IT" sz="1200" b="1" i="0" u="none" strike="noStrike" cap="none" normalizeH="0" baseline="0" dirty="0">
                <a:ln>
                  <a:noFill/>
                </a:ln>
                <a:solidFill>
                  <a:schemeClr val="tx1"/>
                </a:solidFill>
                <a:effectLst/>
                <a:hlinkClick r:id="rId6"/>
              </a:rPr>
              <a:t> </a:t>
            </a:r>
            <a:r>
              <a:rPr kumimoji="0" lang="it-IT" altLang="it-IT" sz="1200" b="1" i="0" u="none" strike="noStrike" cap="none" normalizeH="0" baseline="0" dirty="0" err="1">
                <a:ln>
                  <a:noFill/>
                </a:ln>
                <a:solidFill>
                  <a:schemeClr val="tx1"/>
                </a:solidFill>
                <a:effectLst/>
                <a:hlinkClick r:id="rId6"/>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CarePlan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7"/>
              </a:rPr>
              <a:t>US Core </a:t>
            </a:r>
            <a:r>
              <a:rPr kumimoji="0" lang="it-IT" altLang="it-IT" sz="1200" b="1" i="0" u="none" strike="noStrike" cap="none" normalizeH="0" baseline="0" dirty="0" err="1">
                <a:ln>
                  <a:noFill/>
                </a:ln>
                <a:solidFill>
                  <a:schemeClr val="tx1"/>
                </a:solidFill>
                <a:effectLst/>
                <a:hlinkClick r:id="rId7"/>
              </a:rPr>
              <a:t>CareTeam</a:t>
            </a:r>
            <a:r>
              <a:rPr kumimoji="0" lang="it-IT" altLang="it-IT" sz="1200" b="1" i="0" u="none" strike="noStrike" cap="none" normalizeH="0" baseline="0" dirty="0">
                <a:ln>
                  <a:noFill/>
                </a:ln>
                <a:solidFill>
                  <a:schemeClr val="tx1"/>
                </a:solidFill>
                <a:effectLst/>
                <a:hlinkClick r:id="rId7"/>
              </a:rPr>
              <a:t> </a:t>
            </a:r>
            <a:r>
              <a:rPr kumimoji="0" lang="it-IT" altLang="it-IT" sz="1200" b="1" i="0" u="none" strike="noStrike" cap="none" normalizeH="0" baseline="0" dirty="0" err="1">
                <a:ln>
                  <a:noFill/>
                </a:ln>
                <a:solidFill>
                  <a:schemeClr val="tx1"/>
                </a:solidFill>
                <a:effectLst/>
                <a:hlinkClick r:id="rId7"/>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CareTeam</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8"/>
              </a:rPr>
              <a:t>US Core </a:t>
            </a:r>
            <a:r>
              <a:rPr kumimoji="0" lang="it-IT" altLang="it-IT" sz="1200" b="1" i="0" u="none" strike="noStrike" cap="none" normalizeH="0" baseline="0" dirty="0" err="1">
                <a:ln>
                  <a:noFill/>
                </a:ln>
                <a:solidFill>
                  <a:schemeClr val="tx1"/>
                </a:solidFill>
                <a:effectLst/>
                <a:hlinkClick r:id="rId8"/>
              </a:rPr>
              <a:t>Condition</a:t>
            </a:r>
            <a:r>
              <a:rPr kumimoji="0" lang="it-IT" altLang="it-IT" sz="1200" b="1" i="0" u="none" strike="noStrike" cap="none" normalizeH="0" baseline="0" dirty="0">
                <a:ln>
                  <a:noFill/>
                </a:ln>
                <a:solidFill>
                  <a:schemeClr val="tx1"/>
                </a:solidFill>
                <a:effectLst/>
                <a:hlinkClick r:id="rId8"/>
              </a:rPr>
              <a:t> </a:t>
            </a:r>
            <a:r>
              <a:rPr kumimoji="0" lang="it-IT" altLang="it-IT" sz="1200" b="1" i="0" u="none" strike="noStrike" cap="none" normalizeH="0" baseline="0" dirty="0" err="1">
                <a:ln>
                  <a:noFill/>
                </a:ln>
                <a:solidFill>
                  <a:schemeClr val="tx1"/>
                </a:solidFill>
                <a:effectLst/>
                <a:hlinkClick r:id="rId8"/>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Condition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9"/>
              </a:rPr>
              <a:t>US Core </a:t>
            </a:r>
            <a:r>
              <a:rPr kumimoji="0" lang="it-IT" altLang="it-IT" sz="1200" b="1" i="0" u="none" strike="noStrike" cap="none" normalizeH="0" baseline="0" dirty="0" err="1">
                <a:ln>
                  <a:noFill/>
                </a:ln>
                <a:solidFill>
                  <a:schemeClr val="tx1"/>
                </a:solidFill>
                <a:effectLst/>
                <a:hlinkClick r:id="rId9"/>
              </a:rPr>
              <a:t>Implanted</a:t>
            </a:r>
            <a:r>
              <a:rPr kumimoji="0" lang="it-IT" altLang="it-IT" sz="1200" b="1" i="0" u="none" strike="noStrike" cap="none" normalizeH="0" baseline="0" dirty="0">
                <a:ln>
                  <a:noFill/>
                </a:ln>
                <a:solidFill>
                  <a:schemeClr val="tx1"/>
                </a:solidFill>
                <a:effectLst/>
                <a:hlinkClick r:id="rId9"/>
              </a:rPr>
              <a:t> Device </a:t>
            </a:r>
            <a:r>
              <a:rPr kumimoji="0" lang="it-IT" altLang="it-IT" sz="1200" b="1" i="0" u="none" strike="noStrike" cap="none" normalizeH="0" baseline="0" dirty="0" err="1">
                <a:ln>
                  <a:noFill/>
                </a:ln>
                <a:solidFill>
                  <a:schemeClr val="tx1"/>
                </a:solidFill>
                <a:effectLst/>
                <a:hlinkClick r:id="rId9"/>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Implanted</a:t>
            </a:r>
            <a:r>
              <a:rPr kumimoji="0" lang="it-IT" altLang="it-IT" sz="1200" b="1" i="0" u="none" strike="noStrike" cap="none" normalizeH="0" baseline="0" dirty="0">
                <a:ln>
                  <a:noFill/>
                </a:ln>
                <a:solidFill>
                  <a:schemeClr val="tx1"/>
                </a:solidFill>
                <a:effectLst/>
              </a:rPr>
              <a:t> Device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0"/>
              </a:rPr>
              <a:t>US Core </a:t>
            </a:r>
            <a:r>
              <a:rPr kumimoji="0" lang="it-IT" altLang="it-IT" sz="1200" b="1" i="0" u="none" strike="noStrike" cap="none" normalizeH="0" baseline="0" dirty="0" err="1">
                <a:ln>
                  <a:noFill/>
                </a:ln>
                <a:solidFill>
                  <a:schemeClr val="tx1"/>
                </a:solidFill>
                <a:effectLst/>
                <a:hlinkClick r:id="rId10"/>
              </a:rPr>
              <a:t>Diagnostic</a:t>
            </a:r>
            <a:r>
              <a:rPr kumimoji="0" lang="it-IT" altLang="it-IT" sz="1200" b="1" i="0" u="none" strike="noStrike" cap="none" normalizeH="0" baseline="0" dirty="0">
                <a:ln>
                  <a:noFill/>
                </a:ln>
                <a:solidFill>
                  <a:schemeClr val="tx1"/>
                </a:solidFill>
                <a:effectLst/>
                <a:hlinkClick r:id="rId10"/>
              </a:rPr>
              <a:t> Report </a:t>
            </a:r>
            <a:r>
              <a:rPr kumimoji="0" lang="it-IT" altLang="it-IT" sz="1200" b="1" i="0" u="none" strike="noStrike" cap="none" normalizeH="0" baseline="0" dirty="0" err="1">
                <a:ln>
                  <a:noFill/>
                </a:ln>
                <a:solidFill>
                  <a:schemeClr val="tx1"/>
                </a:solidFill>
                <a:effectLst/>
                <a:hlinkClick r:id="rId10"/>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Diagnostic</a:t>
            </a:r>
            <a:r>
              <a:rPr kumimoji="0" lang="it-IT" altLang="it-IT" sz="1200" b="1" i="0" u="none" strike="noStrike" cap="none" normalizeH="0" baseline="0" dirty="0">
                <a:ln>
                  <a:noFill/>
                </a:ln>
                <a:solidFill>
                  <a:schemeClr val="tx1"/>
                </a:solidFill>
                <a:effectLst/>
              </a:rPr>
              <a:t> Report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1"/>
              </a:rPr>
              <a:t>US Core Goal </a:t>
            </a:r>
            <a:r>
              <a:rPr kumimoji="0" lang="it-IT" altLang="it-IT" sz="1200" b="1" i="0" u="none" strike="noStrike" cap="none" normalizeH="0" baseline="0" dirty="0" err="1">
                <a:ln>
                  <a:noFill/>
                </a:ln>
                <a:solidFill>
                  <a:schemeClr val="tx1"/>
                </a:solidFill>
                <a:effectLst/>
                <a:hlinkClick r:id="rId11"/>
              </a:rPr>
              <a:t>Profile</a:t>
            </a:r>
            <a:r>
              <a:rPr kumimoji="0" lang="it-IT" altLang="it-IT" sz="1200" b="1" i="0" u="none" strike="noStrike" cap="none" normalizeH="0" baseline="0" dirty="0">
                <a:ln>
                  <a:noFill/>
                </a:ln>
                <a:solidFill>
                  <a:schemeClr val="tx1"/>
                </a:solidFill>
                <a:effectLst/>
              </a:rPr>
              <a:t> US Core Goal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2"/>
              </a:rPr>
              <a:t>US Core </a:t>
            </a:r>
            <a:r>
              <a:rPr kumimoji="0" lang="it-IT" altLang="it-IT" sz="1200" b="1" i="0" u="none" strike="noStrike" cap="none" normalizeH="0" baseline="0" dirty="0" err="1">
                <a:ln>
                  <a:noFill/>
                </a:ln>
                <a:solidFill>
                  <a:schemeClr val="tx1"/>
                </a:solidFill>
                <a:effectLst/>
                <a:hlinkClick r:id="rId12"/>
              </a:rPr>
              <a:t>Immunization</a:t>
            </a:r>
            <a:r>
              <a:rPr kumimoji="0" lang="it-IT" altLang="it-IT" sz="1200" b="1" i="0" u="none" strike="noStrike" cap="none" normalizeH="0" baseline="0" dirty="0">
                <a:ln>
                  <a:noFill/>
                </a:ln>
                <a:solidFill>
                  <a:schemeClr val="tx1"/>
                </a:solidFill>
                <a:effectLst/>
                <a:hlinkClick r:id="rId12"/>
              </a:rPr>
              <a:t> </a:t>
            </a:r>
            <a:r>
              <a:rPr kumimoji="0" lang="it-IT" altLang="it-IT" sz="1200" b="1" i="0" u="none" strike="noStrike" cap="none" normalizeH="0" baseline="0" dirty="0" err="1">
                <a:ln>
                  <a:noFill/>
                </a:ln>
                <a:solidFill>
                  <a:schemeClr val="tx1"/>
                </a:solidFill>
                <a:effectLst/>
                <a:hlinkClick r:id="rId12"/>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Immunization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3"/>
              </a:rPr>
              <a:t>US Core Location </a:t>
            </a:r>
            <a:r>
              <a:rPr kumimoji="0" lang="it-IT" altLang="it-IT" sz="1200" b="1" i="0" u="none" strike="noStrike" cap="none" normalizeH="0" baseline="0" dirty="0" err="1">
                <a:ln>
                  <a:noFill/>
                </a:ln>
                <a:solidFill>
                  <a:schemeClr val="tx1"/>
                </a:solidFill>
                <a:effectLst/>
                <a:hlinkClick r:id="rId13"/>
              </a:rPr>
              <a:t>Profile</a:t>
            </a:r>
            <a:r>
              <a:rPr kumimoji="0" lang="it-IT" altLang="it-IT" sz="1200" b="1" i="0" u="none" strike="noStrike" cap="none" normalizeH="0" baseline="0" dirty="0">
                <a:ln>
                  <a:noFill/>
                </a:ln>
                <a:solidFill>
                  <a:schemeClr val="tx1"/>
                </a:solidFill>
                <a:effectLst/>
              </a:rPr>
              <a:t> US Core Location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4"/>
              </a:rPr>
              <a:t>US Core </a:t>
            </a:r>
            <a:r>
              <a:rPr kumimoji="0" lang="it-IT" altLang="it-IT" sz="1200" b="1" i="0" u="none" strike="noStrike" cap="none" normalizeH="0" baseline="0" dirty="0" err="1">
                <a:ln>
                  <a:noFill/>
                </a:ln>
                <a:solidFill>
                  <a:schemeClr val="tx1"/>
                </a:solidFill>
                <a:effectLst/>
                <a:hlinkClick r:id="rId14"/>
              </a:rPr>
              <a:t>Medication</a:t>
            </a:r>
            <a:r>
              <a:rPr kumimoji="0" lang="it-IT" altLang="it-IT" sz="1200" b="1" i="0" u="none" strike="noStrike" cap="none" normalizeH="0" baseline="0" dirty="0">
                <a:ln>
                  <a:noFill/>
                </a:ln>
                <a:solidFill>
                  <a:schemeClr val="tx1"/>
                </a:solidFill>
                <a:effectLst/>
                <a:hlinkClick r:id="rId14"/>
              </a:rPr>
              <a:t> </a:t>
            </a:r>
            <a:r>
              <a:rPr kumimoji="0" lang="it-IT" altLang="it-IT" sz="1200" b="1" i="0" u="none" strike="noStrike" cap="none" normalizeH="0" baseline="0" dirty="0" err="1">
                <a:ln>
                  <a:noFill/>
                </a:ln>
                <a:solidFill>
                  <a:schemeClr val="tx1"/>
                </a:solidFill>
                <a:effectLst/>
                <a:hlinkClick r:id="rId14"/>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5"/>
              </a:rPr>
              <a:t>US Core </a:t>
            </a:r>
            <a:r>
              <a:rPr kumimoji="0" lang="it-IT" altLang="it-IT" sz="1200" b="1" i="0" u="none" strike="noStrike" cap="none" normalizeH="0" baseline="0" dirty="0" err="1">
                <a:ln>
                  <a:noFill/>
                </a:ln>
                <a:solidFill>
                  <a:schemeClr val="tx1"/>
                </a:solidFill>
                <a:effectLst/>
                <a:hlinkClick r:id="rId15"/>
              </a:rPr>
              <a:t>Medication</a:t>
            </a:r>
            <a:r>
              <a:rPr kumimoji="0" lang="it-IT" altLang="it-IT" sz="1200" b="1" i="0" u="none" strike="noStrike" cap="none" normalizeH="0" baseline="0" dirty="0">
                <a:ln>
                  <a:noFill/>
                </a:ln>
                <a:solidFill>
                  <a:schemeClr val="tx1"/>
                </a:solidFill>
                <a:effectLst/>
                <a:hlinkClick r:id="rId15"/>
              </a:rPr>
              <a:t> Request </a:t>
            </a:r>
            <a:r>
              <a:rPr kumimoji="0" lang="it-IT" altLang="it-IT" sz="1200" b="1" i="0" u="none" strike="noStrike" cap="none" normalizeH="0" baseline="0" dirty="0" err="1">
                <a:ln>
                  <a:noFill/>
                </a:ln>
                <a:solidFill>
                  <a:schemeClr val="tx1"/>
                </a:solidFill>
                <a:effectLst/>
                <a:hlinkClick r:id="rId15"/>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Request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6"/>
              </a:rPr>
              <a:t>US Core </a:t>
            </a:r>
            <a:r>
              <a:rPr kumimoji="0" lang="it-IT" altLang="it-IT" sz="1200" b="1" i="0" u="none" strike="noStrike" cap="none" normalizeH="0" baseline="0" dirty="0" err="1">
                <a:ln>
                  <a:noFill/>
                </a:ln>
                <a:solidFill>
                  <a:schemeClr val="tx1"/>
                </a:solidFill>
                <a:effectLst/>
                <a:hlinkClick r:id="rId16"/>
              </a:rPr>
              <a:t>Medication</a:t>
            </a:r>
            <a:r>
              <a:rPr kumimoji="0" lang="it-IT" altLang="it-IT" sz="1200" b="1" i="0" u="none" strike="noStrike" cap="none" normalizeH="0" baseline="0" dirty="0">
                <a:ln>
                  <a:noFill/>
                </a:ln>
                <a:solidFill>
                  <a:schemeClr val="tx1"/>
                </a:solidFill>
                <a:effectLst/>
                <a:hlinkClick r:id="rId16"/>
              </a:rPr>
              <a:t> Statement </a:t>
            </a:r>
            <a:r>
              <a:rPr kumimoji="0" lang="it-IT" altLang="it-IT" sz="1200" b="1" i="0" u="none" strike="noStrike" cap="none" normalizeH="0" baseline="0" dirty="0" err="1">
                <a:ln>
                  <a:noFill/>
                </a:ln>
                <a:solidFill>
                  <a:schemeClr val="tx1"/>
                </a:solidFill>
                <a:effectLst/>
                <a:hlinkClick r:id="rId16"/>
              </a:rPr>
              <a:t>Profile</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Medication</a:t>
            </a:r>
            <a:r>
              <a:rPr kumimoji="0" lang="it-IT" altLang="it-IT" sz="1200" b="1" i="0" u="none" strike="noStrike" cap="none" normalizeH="0" baseline="0" dirty="0">
                <a:ln>
                  <a:noFill/>
                </a:ln>
                <a:solidFill>
                  <a:schemeClr val="tx1"/>
                </a:solidFill>
                <a:effectLst/>
              </a:rPr>
              <a:t> Statement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7"/>
              </a:rPr>
              <a:t>US Core </a:t>
            </a:r>
            <a:r>
              <a:rPr kumimoji="0" lang="it-IT" altLang="it-IT" sz="1200" b="1" i="0" u="none" strike="noStrike" cap="none" normalizeH="0" baseline="0" dirty="0" err="1">
                <a:ln>
                  <a:noFill/>
                </a:ln>
                <a:solidFill>
                  <a:schemeClr val="tx1"/>
                </a:solidFill>
                <a:effectLst/>
                <a:hlinkClick r:id="rId17"/>
              </a:rPr>
              <a:t>Result</a:t>
            </a:r>
            <a:r>
              <a:rPr kumimoji="0" lang="it-IT" altLang="it-IT" sz="1200" b="1" i="0" u="none" strike="noStrike" cap="none" normalizeH="0" baseline="0" dirty="0">
                <a:ln>
                  <a:noFill/>
                </a:ln>
                <a:solidFill>
                  <a:schemeClr val="tx1"/>
                </a:solidFill>
                <a:effectLst/>
                <a:hlinkClick r:id="rId17"/>
              </a:rPr>
              <a:t> Observation</a:t>
            </a:r>
            <a:r>
              <a:rPr kumimoji="0" lang="it-IT" altLang="it-IT" sz="1200" b="1" i="0" u="none" strike="noStrike" cap="none" normalizeH="0" baseline="0" dirty="0">
                <a:ln>
                  <a:noFill/>
                </a:ln>
                <a:solidFill>
                  <a:schemeClr val="tx1"/>
                </a:solidFill>
                <a:effectLst/>
              </a:rPr>
              <a:t> US Core </a:t>
            </a:r>
            <a:r>
              <a:rPr kumimoji="0" lang="it-IT" altLang="it-IT" sz="1200" b="1" i="0" u="none" strike="noStrike" cap="none" normalizeH="0" baseline="0" dirty="0" err="1">
                <a:ln>
                  <a:noFill/>
                </a:ln>
                <a:solidFill>
                  <a:schemeClr val="tx1"/>
                </a:solidFill>
                <a:effectLst/>
              </a:rPr>
              <a:t>Result</a:t>
            </a:r>
            <a:r>
              <a:rPr kumimoji="0" lang="it-IT" altLang="it-IT" sz="1200" b="1" i="0" u="none" strike="noStrike" cap="none" normalizeH="0" baseline="0" dirty="0">
                <a:ln>
                  <a:noFill/>
                </a:ln>
                <a:solidFill>
                  <a:schemeClr val="tx1"/>
                </a:solidFill>
                <a:effectLst/>
              </a:rPr>
              <a:t> Observation</a:t>
            </a: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8"/>
              </a:rPr>
              <a:t>US Core Smoking Status Observation </a:t>
            </a:r>
            <a:r>
              <a:rPr kumimoji="0" lang="it-IT" altLang="it-IT" sz="1200" b="1" i="0" u="none" strike="noStrike" cap="none" normalizeH="0" baseline="0" dirty="0" err="1">
                <a:ln>
                  <a:noFill/>
                </a:ln>
                <a:solidFill>
                  <a:schemeClr val="tx1"/>
                </a:solidFill>
                <a:effectLst/>
                <a:hlinkClick r:id="rId18"/>
              </a:rPr>
              <a:t>Profile</a:t>
            </a:r>
            <a:r>
              <a:rPr kumimoji="0" lang="it-IT" altLang="it-IT" sz="1200" b="1" i="0" u="none" strike="noStrike" cap="none" normalizeH="0" baseline="0" dirty="0">
                <a:ln>
                  <a:noFill/>
                </a:ln>
                <a:solidFill>
                  <a:schemeClr val="tx1"/>
                </a:solidFill>
                <a:effectLst/>
              </a:rPr>
              <a:t> US Core Smoking Status Observation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19"/>
              </a:rPr>
              <a:t>US Core Vital </a:t>
            </a:r>
            <a:r>
              <a:rPr kumimoji="0" lang="it-IT" altLang="it-IT" sz="1200" b="1" i="0" u="none" strike="noStrike" cap="none" normalizeH="0" baseline="0" dirty="0" err="1">
                <a:ln>
                  <a:noFill/>
                </a:ln>
                <a:solidFill>
                  <a:schemeClr val="tx1"/>
                </a:solidFill>
                <a:effectLst/>
                <a:hlinkClick r:id="rId19"/>
              </a:rPr>
              <a:t>Signs</a:t>
            </a:r>
            <a:r>
              <a:rPr kumimoji="0" lang="it-IT" altLang="it-IT" sz="1200" b="1" i="0" u="none" strike="noStrike" cap="none" normalizeH="0" baseline="0" dirty="0">
                <a:ln>
                  <a:noFill/>
                </a:ln>
                <a:solidFill>
                  <a:schemeClr val="tx1"/>
                </a:solidFill>
                <a:effectLst/>
                <a:hlinkClick r:id="rId19"/>
              </a:rPr>
              <a:t> </a:t>
            </a:r>
            <a:r>
              <a:rPr kumimoji="0" lang="it-IT" altLang="it-IT" sz="1200" b="1" i="0" u="none" strike="noStrike" cap="none" normalizeH="0" baseline="0" dirty="0" err="1">
                <a:ln>
                  <a:noFill/>
                </a:ln>
                <a:solidFill>
                  <a:schemeClr val="tx1"/>
                </a:solidFill>
                <a:effectLst/>
                <a:hlinkClick r:id="rId19"/>
              </a:rPr>
              <a:t>Profile</a:t>
            </a:r>
            <a:r>
              <a:rPr kumimoji="0" lang="it-IT" altLang="it-IT" sz="1200" b="1" i="0" u="none" strike="noStrike" cap="none" normalizeH="0" baseline="0" dirty="0">
                <a:ln>
                  <a:noFill/>
                </a:ln>
                <a:solidFill>
                  <a:schemeClr val="tx1"/>
                </a:solidFill>
                <a:effectLst/>
              </a:rPr>
              <a:t> US Core Vital </a:t>
            </a:r>
            <a:r>
              <a:rPr kumimoji="0" lang="it-IT" altLang="it-IT" sz="1200" b="1" i="0" u="none" strike="noStrike" cap="none" normalizeH="0" baseline="0" dirty="0" err="1">
                <a:ln>
                  <a:noFill/>
                </a:ln>
                <a:solidFill>
                  <a:schemeClr val="tx1"/>
                </a:solidFill>
                <a:effectLst/>
              </a:rPr>
              <a:t>Signs</a:t>
            </a:r>
            <a:r>
              <a:rPr kumimoji="0" lang="it-IT" altLang="it-IT" sz="1200" b="1" i="0" u="none" strike="noStrike" cap="none" normalizeH="0" baseline="0" dirty="0">
                <a:ln>
                  <a:noFill/>
                </a:ln>
                <a:solidFill>
                  <a:schemeClr val="tx1"/>
                </a:solidFill>
                <a:effectLst/>
              </a:rPr>
              <a: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0"/>
              </a:rPr>
              <a:t>US Core Organization </a:t>
            </a:r>
            <a:r>
              <a:rPr kumimoji="0" lang="it-IT" altLang="it-IT" sz="1200" b="1" i="0" u="none" strike="noStrike" cap="none" normalizeH="0" baseline="0" dirty="0" err="1">
                <a:ln>
                  <a:noFill/>
                </a:ln>
                <a:solidFill>
                  <a:schemeClr val="tx1"/>
                </a:solidFill>
                <a:effectLst/>
                <a:hlinkClick r:id="rId20"/>
              </a:rPr>
              <a:t>Profile</a:t>
            </a:r>
            <a:r>
              <a:rPr kumimoji="0" lang="it-IT" altLang="it-IT" sz="1200" b="1" i="0" u="none" strike="noStrike" cap="none" normalizeH="0" baseline="0" dirty="0">
                <a:ln>
                  <a:noFill/>
                </a:ln>
                <a:solidFill>
                  <a:schemeClr val="tx1"/>
                </a:solidFill>
                <a:effectLst/>
              </a:rPr>
              <a:t> US Core Organization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1"/>
              </a:rPr>
              <a:t>US Core Patient </a:t>
            </a:r>
            <a:r>
              <a:rPr kumimoji="0" lang="it-IT" altLang="it-IT" sz="1200" b="1" i="0" u="none" strike="noStrike" cap="none" normalizeH="0" baseline="0" dirty="0" err="1">
                <a:ln>
                  <a:noFill/>
                </a:ln>
                <a:solidFill>
                  <a:schemeClr val="tx1"/>
                </a:solidFill>
                <a:effectLst/>
                <a:hlinkClick r:id="rId21"/>
              </a:rPr>
              <a:t>Profile</a:t>
            </a:r>
            <a:r>
              <a:rPr kumimoji="0" lang="it-IT" altLang="it-IT" sz="1200" b="1" i="0" u="none" strike="noStrike" cap="none" normalizeH="0" baseline="0" dirty="0">
                <a:ln>
                  <a:noFill/>
                </a:ln>
                <a:solidFill>
                  <a:schemeClr val="tx1"/>
                </a:solidFill>
                <a:effectLst/>
              </a:rPr>
              <a:t> US Core Patient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2"/>
              </a:rPr>
              <a:t>US Core Practitioner</a:t>
            </a:r>
            <a:r>
              <a:rPr kumimoji="0" lang="it-IT" altLang="it-IT" sz="1200" b="1" i="0" u="none" strike="noStrike" cap="none" normalizeH="0" baseline="0" dirty="0">
                <a:ln>
                  <a:noFill/>
                </a:ln>
                <a:solidFill>
                  <a:schemeClr val="tx1"/>
                </a:solidFill>
                <a:effectLst/>
              </a:rPr>
              <a:t> US Core Practitioner</a:t>
            </a:r>
          </a:p>
          <a:p>
            <a:pPr marL="450850" marR="0" lvl="0" indent="-173038" algn="l" defTabSz="914400" rtl="0" eaLnBrk="0" fontAlgn="base" latinLnBrk="0" hangingPunct="0">
              <a:lnSpc>
                <a:spcPct val="100000"/>
              </a:lnSpc>
              <a:spcBef>
                <a:spcPts val="100"/>
              </a:spcBef>
              <a:spcAft>
                <a:spcPts val="100"/>
              </a:spcAft>
              <a:buClrTx/>
              <a:buSzTx/>
              <a:buFontTx/>
              <a:buChar char="•"/>
              <a:tabLst/>
            </a:pPr>
            <a:r>
              <a:rPr kumimoji="0" lang="it-IT" altLang="it-IT" sz="1200" b="1" i="0" u="none" strike="noStrike" cap="none" normalizeH="0" baseline="0" dirty="0">
                <a:ln>
                  <a:noFill/>
                </a:ln>
                <a:solidFill>
                  <a:schemeClr val="tx1"/>
                </a:solidFill>
                <a:effectLst/>
                <a:hlinkClick r:id="rId23"/>
              </a:rPr>
              <a:t>US Core Procedure </a:t>
            </a:r>
            <a:r>
              <a:rPr kumimoji="0" lang="it-IT" altLang="it-IT" sz="1200" b="1" i="0" u="none" strike="noStrike" cap="none" normalizeH="0" baseline="0" dirty="0" err="1">
                <a:ln>
                  <a:noFill/>
                </a:ln>
                <a:solidFill>
                  <a:schemeClr val="tx1"/>
                </a:solidFill>
                <a:effectLst/>
                <a:hlinkClick r:id="rId23"/>
              </a:rPr>
              <a:t>Profile</a:t>
            </a:r>
            <a:r>
              <a:rPr kumimoji="0" lang="it-IT" altLang="it-IT" sz="1200" b="1" i="0" u="none" strike="noStrike" cap="none" normalizeH="0" baseline="0" dirty="0">
                <a:ln>
                  <a:noFill/>
                </a:ln>
                <a:solidFill>
                  <a:schemeClr val="tx1"/>
                </a:solidFill>
                <a:effectLst/>
              </a:rPr>
              <a:t> US Core Procedure </a:t>
            </a:r>
            <a:r>
              <a:rPr kumimoji="0" lang="it-IT" altLang="it-IT" sz="1200" b="1" i="0" u="none" strike="noStrike" cap="none" normalizeH="0" baseline="0" dirty="0" err="1">
                <a:ln>
                  <a:noFill/>
                </a:ln>
                <a:solidFill>
                  <a:schemeClr val="tx1"/>
                </a:solidFill>
                <a:effectLst/>
              </a:rPr>
              <a:t>Profile</a:t>
            </a:r>
            <a:endParaRPr kumimoji="0" lang="it-IT" altLang="it-IT" sz="12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5691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721" y="164616"/>
            <a:ext cx="6058640" cy="724208"/>
          </a:xfrm>
        </p:spPr>
        <p:txBody>
          <a:bodyPr>
            <a:noAutofit/>
          </a:bodyPr>
          <a:lstStyle/>
          <a:p>
            <a:pPr algn="l"/>
            <a:r>
              <a:rPr lang="en-US" sz="2200" b="1" dirty="0">
                <a:solidFill>
                  <a:srgbClr val="5A4099"/>
                </a:solidFill>
                <a:latin typeface="Arial"/>
                <a:cs typeface="Arial"/>
              </a:rPr>
              <a:t>QEDm Issue # 1: </a:t>
            </a:r>
            <a:br>
              <a:rPr lang="en-US" sz="2200" b="1" dirty="0">
                <a:solidFill>
                  <a:srgbClr val="5A4099"/>
                </a:solidFill>
                <a:latin typeface="Arial"/>
                <a:cs typeface="Arial"/>
              </a:rPr>
            </a:br>
            <a:r>
              <a:rPr lang="en-US" sz="2200" b="1" dirty="0">
                <a:solidFill>
                  <a:srgbClr val="5A4099"/>
                </a:solidFill>
                <a:latin typeface="Arial"/>
                <a:cs typeface="Arial"/>
              </a:rPr>
              <a:t>Requirements for QEDm vs QED</a:t>
            </a:r>
          </a:p>
        </p:txBody>
      </p:sp>
      <p:graphicFrame>
        <p:nvGraphicFramePr>
          <p:cNvPr id="5" name="Table 4"/>
          <p:cNvGraphicFramePr>
            <a:graphicFrameLocks noGrp="1"/>
          </p:cNvGraphicFramePr>
          <p:nvPr>
            <p:extLst>
              <p:ext uri="{D42A27DB-BD31-4B8C-83A1-F6EECF244321}">
                <p14:modId xmlns:p14="http://schemas.microsoft.com/office/powerpoint/2010/main" val="36796813"/>
              </p:ext>
            </p:extLst>
          </p:nvPr>
        </p:nvGraphicFramePr>
        <p:xfrm>
          <a:off x="204717" y="1149141"/>
          <a:ext cx="8639032" cy="3540760"/>
        </p:xfrm>
        <a:graphic>
          <a:graphicData uri="http://schemas.openxmlformats.org/drawingml/2006/table">
            <a:tbl>
              <a:tblPr firstRow="1" bandRow="1">
                <a:tableStyleId>{5C22544A-7EE6-4342-B048-85BDC9FD1C3A}</a:tableStyleId>
              </a:tblPr>
              <a:tblGrid>
                <a:gridCol w="313898">
                  <a:extLst>
                    <a:ext uri="{9D8B030D-6E8A-4147-A177-3AD203B41FA5}">
                      <a16:colId xmlns:a16="http://schemas.microsoft.com/office/drawing/2014/main" val="3986609922"/>
                    </a:ext>
                  </a:extLst>
                </a:gridCol>
                <a:gridCol w="5745707">
                  <a:extLst>
                    <a:ext uri="{9D8B030D-6E8A-4147-A177-3AD203B41FA5}">
                      <a16:colId xmlns:a16="http://schemas.microsoft.com/office/drawing/2014/main" val="4162111836"/>
                    </a:ext>
                  </a:extLst>
                </a:gridCol>
                <a:gridCol w="1255594">
                  <a:extLst>
                    <a:ext uri="{9D8B030D-6E8A-4147-A177-3AD203B41FA5}">
                      <a16:colId xmlns:a16="http://schemas.microsoft.com/office/drawing/2014/main" val="2797631201"/>
                    </a:ext>
                  </a:extLst>
                </a:gridCol>
                <a:gridCol w="1323833">
                  <a:extLst>
                    <a:ext uri="{9D8B030D-6E8A-4147-A177-3AD203B41FA5}">
                      <a16:colId xmlns:a16="http://schemas.microsoft.com/office/drawing/2014/main" val="4158695484"/>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Requirements</a:t>
                      </a:r>
                    </a:p>
                  </a:txBody>
                  <a:tcPr/>
                </a:tc>
                <a:tc>
                  <a:txBody>
                    <a:bodyPr/>
                    <a:lstStyle/>
                    <a:p>
                      <a:r>
                        <a:rPr lang="en-US" dirty="0"/>
                        <a:t>QED</a:t>
                      </a:r>
                    </a:p>
                  </a:txBody>
                  <a:tcPr/>
                </a:tc>
                <a:tc>
                  <a:txBody>
                    <a:bodyPr/>
                    <a:lstStyle/>
                    <a:p>
                      <a:r>
                        <a:rPr lang="en-US" dirty="0" err="1"/>
                        <a:t>QEDm</a:t>
                      </a:r>
                      <a:endParaRPr lang="en-US" dirty="0"/>
                    </a:p>
                  </a:txBody>
                  <a:tcPr/>
                </a:tc>
                <a:extLst>
                  <a:ext uri="{0D108BD9-81ED-4DB2-BD59-A6C34878D82A}">
                    <a16:rowId xmlns:a16="http://schemas.microsoft.com/office/drawing/2014/main" val="521301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1</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Pb</a:t>
                      </a:r>
                      <a:r>
                        <a:rPr kumimoji="0" lang="en-US" sz="1600" b="1" i="0" u="none" strike="noStrike" kern="1200" cap="none" spc="0" normalizeH="0" baseline="0" noProof="0" dirty="0">
                          <a:ln>
                            <a:noFill/>
                          </a:ln>
                          <a:solidFill>
                            <a:schemeClr val="tx1"/>
                          </a:solidFill>
                          <a:effectLst/>
                          <a:uLnTx/>
                          <a:uFillTx/>
                          <a:latin typeface="+mn-lt"/>
                          <a:ea typeface="+mn-ea"/>
                          <a:cs typeface="+mn-cs"/>
                        </a:rPr>
                        <a:t>, Med, Allergies, Med-Allergies</a:t>
                      </a:r>
                    </a:p>
                  </a:txBody>
                  <a:tcPr>
                    <a:solidFill>
                      <a:srgbClr val="FFFF66"/>
                    </a:solidFill>
                  </a:tcPr>
                </a:tc>
                <a:tc>
                  <a:txBody>
                    <a:bodyPr/>
                    <a:lstStyle/>
                    <a:p>
                      <a:endParaRPr lang="en-US"/>
                    </a:p>
                  </a:txBody>
                  <a:tcPr>
                    <a:solidFill>
                      <a:srgbClr val="FFFF66"/>
                    </a:solidFill>
                  </a:tcPr>
                </a:tc>
                <a:tc>
                  <a:txBody>
                    <a:bodyPr/>
                    <a:lstStyle/>
                    <a:p>
                      <a:endParaRPr lang="en-US"/>
                    </a:p>
                  </a:txBody>
                  <a:tcPr>
                    <a:solidFill>
                      <a:srgbClr val="FFFF66"/>
                    </a:solidFill>
                  </a:tcPr>
                </a:tc>
                <a:extLst>
                  <a:ext uri="{0D108BD9-81ED-4DB2-BD59-A6C34878D82A}">
                    <a16:rowId xmlns:a16="http://schemas.microsoft.com/office/drawing/2014/main" val="31205787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2</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rest of DE (Data-element) per full QED List</a:t>
                      </a:r>
                    </a:p>
                  </a:txBody>
                  <a:tcPr>
                    <a:solidFill>
                      <a:srgbClr val="FFFF99"/>
                    </a:solidFill>
                  </a:tcPr>
                </a:tc>
                <a:tc>
                  <a:txBody>
                    <a:bodyPr/>
                    <a:lstStyle/>
                    <a:p>
                      <a:endParaRPr lang="en-US"/>
                    </a:p>
                  </a:txBody>
                  <a:tcPr>
                    <a:solidFill>
                      <a:srgbClr val="FFFF99"/>
                    </a:solidFill>
                  </a:tcPr>
                </a:tc>
                <a:tc>
                  <a:txBody>
                    <a:bodyPr/>
                    <a:lstStyle/>
                    <a:p>
                      <a:endParaRPr lang="en-US"/>
                    </a:p>
                  </a:txBody>
                  <a:tcPr>
                    <a:solidFill>
                      <a:srgbClr val="FFFF99"/>
                    </a:solidFill>
                  </a:tcPr>
                </a:tc>
                <a:extLst>
                  <a:ext uri="{0D108BD9-81ED-4DB2-BD59-A6C34878D82A}">
                    <a16:rowId xmlns:a16="http://schemas.microsoft.com/office/drawing/2014/main" val="4604803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3</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additional DE per DAF resources</a:t>
                      </a:r>
                    </a:p>
                  </a:txBody>
                  <a:tcPr>
                    <a:solidFill>
                      <a:srgbClr val="FFFF66"/>
                    </a:solidFill>
                  </a:tcPr>
                </a:tc>
                <a:tc>
                  <a:txBody>
                    <a:bodyPr/>
                    <a:lstStyle/>
                    <a:p>
                      <a:endParaRPr lang="en-US"/>
                    </a:p>
                  </a:txBody>
                  <a:tcPr>
                    <a:solidFill>
                      <a:srgbClr val="FFFF66"/>
                    </a:solidFill>
                  </a:tcPr>
                </a:tc>
                <a:tc>
                  <a:txBody>
                    <a:bodyPr/>
                    <a:lstStyle/>
                    <a:p>
                      <a:endParaRPr lang="en-US"/>
                    </a:p>
                  </a:txBody>
                  <a:tcPr>
                    <a:solidFill>
                      <a:srgbClr val="FFFF66"/>
                    </a:solidFill>
                  </a:tcPr>
                </a:tc>
                <a:extLst>
                  <a:ext uri="{0D108BD9-81ED-4DB2-BD59-A6C34878D82A}">
                    <a16:rowId xmlns:a16="http://schemas.microsoft.com/office/drawing/2014/main" val="2570780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4</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access </a:t>
                      </a:r>
                      <a:r>
                        <a:rPr kumimoji="0" lang="en-US" sz="1600" b="1" i="0" u="none" strike="noStrike" kern="1200" cap="none" spc="0" normalizeH="0" baseline="0" noProof="0" dirty="0">
                          <a:ln>
                            <a:noFill/>
                          </a:ln>
                          <a:solidFill>
                            <a:schemeClr val="tx1"/>
                          </a:solidFill>
                          <a:effectLst/>
                          <a:uLnTx/>
                          <a:uFillTx/>
                          <a:latin typeface="+mn-lt"/>
                          <a:ea typeface="+mn-ea"/>
                          <a:cs typeface="+mn-cs"/>
                        </a:rPr>
                        <a:t>to DE across DAF defined resources</a:t>
                      </a:r>
                    </a:p>
                  </a:txBody>
                  <a:tcPr>
                    <a:solidFill>
                      <a:srgbClr val="FFFF99"/>
                    </a:solidFill>
                  </a:tcPr>
                </a:tc>
                <a:tc>
                  <a:txBody>
                    <a:bodyPr/>
                    <a:lstStyle/>
                    <a:p>
                      <a:endParaRPr lang="en-US"/>
                    </a:p>
                  </a:txBody>
                  <a:tcPr>
                    <a:solidFill>
                      <a:srgbClr val="FFFF99"/>
                    </a:solidFill>
                  </a:tcPr>
                </a:tc>
                <a:tc>
                  <a:txBody>
                    <a:bodyPr/>
                    <a:lstStyle/>
                    <a:p>
                      <a:endParaRPr lang="en-US"/>
                    </a:p>
                  </a:txBody>
                  <a:tcPr>
                    <a:solidFill>
                      <a:srgbClr val="FFFF99"/>
                    </a:solidFill>
                  </a:tcPr>
                </a:tc>
                <a:extLst>
                  <a:ext uri="{0D108BD9-81ED-4DB2-BD59-A6C34878D82A}">
                    <a16:rowId xmlns:a16="http://schemas.microsoft.com/office/drawing/2014/main" val="356602503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Identifies</a:t>
                      </a:r>
                      <a:r>
                        <a:rPr lang="en-US" sz="1600" b="1" kern="1200" baseline="0" dirty="0">
                          <a:solidFill>
                            <a:schemeClr val="tx1"/>
                          </a:solidFill>
                          <a:latin typeface="+mn-lt"/>
                          <a:ea typeface="+mn-ea"/>
                          <a:cs typeface="+mn-cs"/>
                        </a:rPr>
                        <a:t> source documents from  where DE was extracted, if any.</a:t>
                      </a:r>
                      <a:endParaRPr lang="en-US" sz="1600" b="1" kern="1200" dirty="0">
                        <a:solidFill>
                          <a:schemeClr val="tx1"/>
                        </a:solidFill>
                        <a:latin typeface="+mn-lt"/>
                        <a:ea typeface="+mn-ea"/>
                        <a:cs typeface="+mn-cs"/>
                      </a:endParaRP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8705016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Selects source documents  for scope of query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619718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7</a:t>
                      </a:r>
                    </a:p>
                  </a:txBody>
                  <a:tcPr>
                    <a:solidFill>
                      <a:srgbClr val="FFCCCC"/>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Flag in response that reconciliation has happen by clinical DE source</a:t>
                      </a:r>
                    </a:p>
                  </a:txBody>
                  <a:tcPr>
                    <a:solidFill>
                      <a:srgbClr val="FFCCCC"/>
                    </a:solidFill>
                  </a:tcPr>
                </a:tc>
                <a:tc>
                  <a:txBody>
                    <a:bodyPr/>
                    <a:lstStyle/>
                    <a:p>
                      <a:endParaRPr lang="en-US"/>
                    </a:p>
                  </a:txBody>
                  <a:tcPr>
                    <a:solidFill>
                      <a:srgbClr val="FFCCCC"/>
                    </a:solidFill>
                  </a:tcPr>
                </a:tc>
                <a:tc>
                  <a:txBody>
                    <a:bodyPr/>
                    <a:lstStyle/>
                    <a:p>
                      <a:endParaRPr lang="en-US"/>
                    </a:p>
                  </a:txBody>
                  <a:tcPr>
                    <a:solidFill>
                      <a:srgbClr val="FFCCCC"/>
                    </a:solidFill>
                  </a:tcPr>
                </a:tc>
                <a:extLst>
                  <a:ext uri="{0D108BD9-81ED-4DB2-BD59-A6C34878D82A}">
                    <a16:rowId xmlns:a16="http://schemas.microsoft.com/office/drawing/2014/main" val="227504456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8</a:t>
                      </a:r>
                    </a:p>
                  </a:txBody>
                  <a:tcPr>
                    <a:solidFill>
                      <a:srgbClr val="FF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Shows specific DEs that have been reconciled</a:t>
                      </a:r>
                    </a:p>
                  </a:txBody>
                  <a:tcPr>
                    <a:solidFill>
                      <a:srgbClr val="FFCCFF"/>
                    </a:solidFill>
                  </a:tcPr>
                </a:tc>
                <a:tc>
                  <a:txBody>
                    <a:bodyPr/>
                    <a:lstStyle/>
                    <a:p>
                      <a:endParaRPr lang="en-US"/>
                    </a:p>
                  </a:txBody>
                  <a:tcPr>
                    <a:solidFill>
                      <a:srgbClr val="FFCCFF"/>
                    </a:solidFill>
                  </a:tcPr>
                </a:tc>
                <a:tc>
                  <a:txBody>
                    <a:bodyPr/>
                    <a:lstStyle/>
                    <a:p>
                      <a:endParaRPr lang="en-US" dirty="0"/>
                    </a:p>
                  </a:txBody>
                  <a:tcPr>
                    <a:solidFill>
                      <a:srgbClr val="FFCCFF"/>
                    </a:solidFill>
                  </a:tcPr>
                </a:tc>
                <a:extLst>
                  <a:ext uri="{0D108BD9-81ED-4DB2-BD59-A6C34878D82A}">
                    <a16:rowId xmlns:a16="http://schemas.microsoft.com/office/drawing/2014/main" val="3156332219"/>
                  </a:ext>
                </a:extLst>
              </a:tr>
            </a:tbl>
          </a:graphicData>
        </a:graphic>
      </p:graphicFrame>
      <p:pic>
        <p:nvPicPr>
          <p:cNvPr id="7"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522704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3240" y="213052"/>
            <a:ext cx="5943600" cy="721649"/>
          </a:xfrm>
        </p:spPr>
        <p:txBody>
          <a:bodyPr>
            <a:normAutofit fontScale="90000"/>
          </a:bodyPr>
          <a:lstStyle/>
          <a:p>
            <a:pPr algn="l"/>
            <a:r>
              <a:rPr lang="en-US" sz="2400" b="1" dirty="0">
                <a:solidFill>
                  <a:srgbClr val="5A4099"/>
                </a:solidFill>
                <a:latin typeface="Arial"/>
                <a:cs typeface="Arial"/>
              </a:rPr>
              <a:t>QEDm Issue #2:</a:t>
            </a:r>
            <a:br>
              <a:rPr lang="en-US" sz="2400" b="1" dirty="0">
                <a:solidFill>
                  <a:srgbClr val="5A4099"/>
                </a:solidFill>
                <a:latin typeface="Arial"/>
                <a:cs typeface="Arial"/>
              </a:rPr>
            </a:br>
            <a:r>
              <a:rPr lang="en-US" sz="2400" b="1" dirty="0">
                <a:solidFill>
                  <a:srgbClr val="5A4099"/>
                </a:solidFill>
                <a:latin typeface="Arial"/>
                <a:cs typeface="Arial"/>
              </a:rPr>
              <a:t>Scope Listing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7" name="Subtitle 2"/>
          <p:cNvSpPr txBox="1">
            <a:spLocks/>
          </p:cNvSpPr>
          <p:nvPr/>
        </p:nvSpPr>
        <p:spPr>
          <a:xfrm>
            <a:off x="617969" y="1253230"/>
            <a:ext cx="7870711" cy="4859540"/>
          </a:xfrm>
          <a:prstGeom prst="rect">
            <a:avLst/>
          </a:prstGeom>
          <a:noFill/>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5200" b="1" dirty="0">
                <a:highlight>
                  <a:srgbClr val="FFFF00"/>
                </a:highlight>
              </a:rPr>
              <a:t>FHIR allows two approaches in specifying the QEDm query transaction and complementary reconciliation information (</a:t>
            </a:r>
            <a:r>
              <a:rPr lang="en-US" sz="5200" b="1" dirty="0">
                <a:highlight>
                  <a:srgbClr val="FFFF00"/>
                </a:highlight>
                <a:cs typeface="Arial"/>
                <a:hlinkClick r:id="rId3"/>
              </a:rPr>
              <a:t>querying strategies in </a:t>
            </a:r>
            <a:r>
              <a:rPr lang="en-US" sz="5200" b="1" dirty="0">
                <a:highlight>
                  <a:srgbClr val="FFFF00"/>
                </a:highlight>
                <a:hlinkClick r:id="rId3"/>
              </a:rPr>
              <a:t>FHIR STU3</a:t>
            </a:r>
            <a:r>
              <a:rPr lang="en-US" sz="5200" b="1" dirty="0">
                <a:highlight>
                  <a:srgbClr val="FFFF00"/>
                </a:highlight>
              </a:rPr>
              <a:t>):</a:t>
            </a:r>
          </a:p>
          <a:p>
            <a:pPr>
              <a:spcBef>
                <a:spcPts val="600"/>
              </a:spcBef>
              <a:spcAft>
                <a:spcPts val="600"/>
              </a:spcAft>
              <a:buFont typeface="Wingdings" panose="05000000000000000000" pitchFamily="2" charset="2"/>
              <a:buChar char="Ø"/>
            </a:pPr>
            <a:r>
              <a:rPr lang="en-US" sz="4900" b="1" dirty="0"/>
              <a:t>Querying ‘named’ Lists of resources (‘Operations’)  </a:t>
            </a:r>
          </a:p>
          <a:p>
            <a:pPr>
              <a:spcBef>
                <a:spcPts val="600"/>
              </a:spcBef>
              <a:spcAft>
                <a:spcPts val="600"/>
              </a:spcAft>
              <a:buFont typeface="Wingdings" panose="05000000000000000000" pitchFamily="2" charset="2"/>
              <a:buChar char="Ø"/>
            </a:pPr>
            <a:r>
              <a:rPr lang="en-US" sz="4900" b="1" dirty="0"/>
              <a:t>Querying directly the underlying resources</a:t>
            </a:r>
            <a:endParaRPr lang="en-US" sz="4900" dirty="0"/>
          </a:p>
          <a:p>
            <a:pPr marL="0" indent="0">
              <a:spcBef>
                <a:spcPts val="1200"/>
              </a:spcBef>
              <a:spcAft>
                <a:spcPts val="600"/>
              </a:spcAft>
              <a:buNone/>
            </a:pPr>
            <a:r>
              <a:rPr lang="en-US" sz="4900" dirty="0"/>
              <a:t>Available specifications for both different strategies:</a:t>
            </a:r>
          </a:p>
          <a:p>
            <a:pPr marL="266700" indent="-266700">
              <a:spcBef>
                <a:spcPts val="1200"/>
              </a:spcBef>
              <a:spcAft>
                <a:spcPts val="300"/>
              </a:spcAft>
              <a:buFont typeface="Wingdings" panose="05000000000000000000" pitchFamily="2" charset="2"/>
              <a:buChar char="q"/>
            </a:pPr>
            <a:r>
              <a:rPr lang="en-US" sz="4800" b="1" u="sng" dirty="0">
                <a:hlinkClick r:id="rId4"/>
              </a:rPr>
              <a:t>FHIR List Resource</a:t>
            </a:r>
            <a:r>
              <a:rPr lang="en-US" sz="4800" b="1" u="sng" dirty="0"/>
              <a:t> (</a:t>
            </a:r>
            <a:r>
              <a:rPr lang="en-US" sz="4800" b="1" u="sng" dirty="0">
                <a:hlinkClick r:id="rId4"/>
              </a:rPr>
              <a:t>STU3</a:t>
            </a:r>
            <a:r>
              <a:rPr lang="en-US" sz="4800" b="1" u="sng" dirty="0"/>
              <a:t>)</a:t>
            </a:r>
            <a:r>
              <a:rPr lang="en-US" sz="4800" b="1" dirty="0"/>
              <a:t> </a:t>
            </a:r>
            <a:endParaRPr lang="it-IT" sz="4800" dirty="0"/>
          </a:p>
          <a:p>
            <a:pPr marL="449263" indent="-182563">
              <a:spcBef>
                <a:spcPts val="300"/>
              </a:spcBef>
              <a:spcAft>
                <a:spcPts val="300"/>
              </a:spcAft>
              <a:buFont typeface="Courier New" panose="02070309020205020404" pitchFamily="49" charset="0"/>
              <a:buChar char="o"/>
            </a:pPr>
            <a:r>
              <a:rPr lang="en-US" sz="4400" dirty="0">
                <a:cs typeface="Arial"/>
                <a:hlinkClick r:id="rId5"/>
              </a:rPr>
              <a:t>$find operation</a:t>
            </a:r>
            <a:r>
              <a:rPr lang="en-US" sz="4400" dirty="0">
                <a:cs typeface="Arial"/>
              </a:rPr>
              <a:t> - the following parameters SHALL be supported: </a:t>
            </a:r>
          </a:p>
          <a:p>
            <a:pPr marL="666750" lvl="1" indent="0">
              <a:spcBef>
                <a:spcPts val="300"/>
              </a:spcBef>
              <a:spcAft>
                <a:spcPts val="300"/>
              </a:spcAft>
              <a:buNone/>
            </a:pPr>
            <a:r>
              <a:rPr lang="en-US" sz="3600" dirty="0">
                <a:cs typeface="Arial"/>
              </a:rPr>
              <a:t>• name – the coded name of the list to be retrieved, see: current defined list: http://build.fhir.org/lifecycle.html#current</a:t>
            </a:r>
          </a:p>
          <a:p>
            <a:pPr marL="666750" lvl="1" indent="0">
              <a:spcBef>
                <a:spcPts val="300"/>
              </a:spcBef>
              <a:spcAft>
                <a:spcPts val="300"/>
              </a:spcAft>
              <a:buNone/>
            </a:pPr>
            <a:r>
              <a:rPr lang="en-US" sz="3600" dirty="0">
                <a:cs typeface="Arial"/>
              </a:rPr>
              <a:t>• status – as a value from {current, entered in error}</a:t>
            </a:r>
            <a:endParaRPr lang="it-IT" sz="3600" b="1" dirty="0"/>
          </a:p>
          <a:p>
            <a:pPr marL="449263" indent="-182563">
              <a:spcBef>
                <a:spcPts val="300"/>
              </a:spcBef>
              <a:spcAft>
                <a:spcPts val="300"/>
              </a:spcAft>
              <a:buFont typeface="Courier New" panose="02070309020205020404" pitchFamily="49" charset="0"/>
              <a:buChar char="o"/>
            </a:pPr>
            <a:r>
              <a:rPr lang="it-IT" sz="4400" b="1" dirty="0"/>
              <a:t>Search </a:t>
            </a:r>
            <a:r>
              <a:rPr lang="it-IT" sz="4400" b="1" dirty="0" err="1"/>
              <a:t>parameters</a:t>
            </a:r>
            <a:r>
              <a:rPr lang="it-IT" sz="4400" b="1" dirty="0"/>
              <a:t>: </a:t>
            </a:r>
            <a:r>
              <a:rPr lang="it-IT" sz="4400" dirty="0">
                <a:hlinkClick r:id="rId6"/>
              </a:rPr>
              <a:t>http://hl7.org/fhir/2017Jan/list.html#search</a:t>
            </a:r>
            <a:endParaRPr lang="it-IT" sz="4400" dirty="0"/>
          </a:p>
          <a:p>
            <a:pPr marL="449263" indent="-182563">
              <a:spcBef>
                <a:spcPts val="300"/>
              </a:spcBef>
              <a:spcAft>
                <a:spcPts val="300"/>
              </a:spcAft>
              <a:buFont typeface="Courier New" panose="02070309020205020404" pitchFamily="49" charset="0"/>
              <a:buChar char="o"/>
            </a:pPr>
            <a:r>
              <a:rPr lang="it-IT" sz="4400" b="1" dirty="0" err="1"/>
              <a:t>Current</a:t>
            </a:r>
            <a:r>
              <a:rPr lang="it-IT" sz="4400" b="1" dirty="0"/>
              <a:t> Resource </a:t>
            </a:r>
            <a:r>
              <a:rPr lang="it-IT" sz="4400" b="1" dirty="0" err="1"/>
              <a:t>Lists</a:t>
            </a:r>
            <a:r>
              <a:rPr lang="it-IT" sz="4400" b="1" dirty="0"/>
              <a:t>:</a:t>
            </a:r>
            <a:r>
              <a:rPr lang="en-US" sz="4400" dirty="0">
                <a:cs typeface="Arial"/>
                <a:hlinkClick r:id="rId7"/>
              </a:rPr>
              <a:t>http://build.fhir.org/lifecycle.html#current</a:t>
            </a:r>
            <a:br>
              <a:rPr lang="en-US" sz="4400" dirty="0">
                <a:cs typeface="Arial"/>
              </a:rPr>
            </a:br>
            <a:endParaRPr lang="en-US" sz="4400" dirty="0">
              <a:cs typeface="Arial"/>
            </a:endParaRPr>
          </a:p>
          <a:p>
            <a:pPr marL="266700" indent="-266700">
              <a:spcBef>
                <a:spcPts val="1200"/>
              </a:spcBef>
              <a:spcAft>
                <a:spcPts val="300"/>
              </a:spcAft>
              <a:buFont typeface="Wingdings" panose="05000000000000000000" pitchFamily="2" charset="2"/>
              <a:buChar char="q"/>
            </a:pPr>
            <a:r>
              <a:rPr lang="en-US" sz="4800" b="1" dirty="0"/>
              <a:t>Argonaut Project specifications based on a subset of FHIR DAF Resource Profiles specifications</a:t>
            </a:r>
            <a:r>
              <a:rPr lang="en-US" sz="4400" dirty="0"/>
              <a:t>:</a:t>
            </a:r>
          </a:p>
          <a:p>
            <a:pPr marL="449263" indent="-182563">
              <a:spcBef>
                <a:spcPts val="300"/>
              </a:spcBef>
              <a:spcAft>
                <a:spcPts val="300"/>
              </a:spcAft>
              <a:buFont typeface="Courier New" panose="02070309020205020404" pitchFamily="49" charset="0"/>
              <a:buChar char="o"/>
            </a:pPr>
            <a:r>
              <a:rPr lang="en-US" sz="4400" b="1" u="sng" dirty="0">
                <a:hlinkClick r:id="rId8"/>
              </a:rPr>
              <a:t>Argonaut Query Implementation Guide</a:t>
            </a:r>
            <a:r>
              <a:rPr lang="en-US" sz="4400" dirty="0"/>
              <a:t> , currently still </a:t>
            </a:r>
            <a:r>
              <a:rPr lang="it-IT" sz="4400" dirty="0" err="1"/>
              <a:t>based</a:t>
            </a:r>
            <a:r>
              <a:rPr lang="it-IT" sz="4400" dirty="0"/>
              <a:t> on the HL7 U.S. </a:t>
            </a:r>
            <a:r>
              <a:rPr lang="it-IT" sz="4400" b="1" dirty="0">
                <a:hlinkClick r:id="rId9"/>
              </a:rPr>
              <a:t>Data Access Framework (DAF) FHIR DSTU2 </a:t>
            </a:r>
            <a:r>
              <a:rPr lang="it-IT" sz="4400" b="1" dirty="0" err="1">
                <a:hlinkClick r:id="rId9"/>
              </a:rPr>
              <a:t>Implementation</a:t>
            </a:r>
            <a:r>
              <a:rPr lang="it-IT" sz="4400" b="1" dirty="0">
                <a:hlinkClick r:id="rId9"/>
              </a:rPr>
              <a:t> Guide</a:t>
            </a:r>
            <a:r>
              <a:rPr lang="it-IT" sz="4400" b="1" dirty="0"/>
              <a:t> </a:t>
            </a:r>
          </a:p>
          <a:p>
            <a:pPr marL="442912" lvl="1" indent="0" defTabSz="541338">
              <a:spcBef>
                <a:spcPts val="0"/>
              </a:spcBef>
              <a:spcAft>
                <a:spcPts val="400"/>
              </a:spcAft>
              <a:buNone/>
            </a:pPr>
            <a:r>
              <a:rPr lang="it-IT" sz="4400" dirty="0">
                <a:sym typeface="Wingdings" panose="05000000000000000000" pitchFamily="2" charset="2"/>
              </a:rPr>
              <a:t> </a:t>
            </a:r>
            <a:r>
              <a:rPr lang="it-IT" sz="4400" dirty="0" err="1"/>
              <a:t>Specific</a:t>
            </a:r>
            <a:r>
              <a:rPr lang="it-IT" sz="4400" dirty="0"/>
              <a:t> </a:t>
            </a:r>
            <a:r>
              <a:rPr lang="it-IT" sz="4400" dirty="0" err="1"/>
              <a:t>implementation</a:t>
            </a:r>
            <a:r>
              <a:rPr lang="it-IT" sz="4400" dirty="0"/>
              <a:t> </a:t>
            </a:r>
            <a:r>
              <a:rPr lang="it-IT" sz="4400" dirty="0" err="1"/>
              <a:t>profile</a:t>
            </a:r>
            <a:r>
              <a:rPr lang="it-IT" sz="4400" dirty="0"/>
              <a:t> for </a:t>
            </a:r>
            <a:r>
              <a:rPr lang="it-IT" sz="4400" dirty="0" err="1"/>
              <a:t>each</a:t>
            </a:r>
            <a:r>
              <a:rPr lang="it-IT" sz="4400" dirty="0"/>
              <a:t> Data </a:t>
            </a:r>
            <a:r>
              <a:rPr lang="it-IT" sz="4400" dirty="0" err="1"/>
              <a:t>Element</a:t>
            </a:r>
            <a:r>
              <a:rPr lang="it-IT" sz="4400" dirty="0"/>
              <a:t> resource (e.g.: Vital </a:t>
            </a:r>
            <a:r>
              <a:rPr lang="it-IT" sz="4400" dirty="0" err="1"/>
              <a:t>Signs</a:t>
            </a:r>
            <a:r>
              <a:rPr lang="it-IT" sz="4400" dirty="0"/>
              <a:t> </a:t>
            </a:r>
            <a:r>
              <a:rPr lang="it-IT" sz="4400" dirty="0">
                <a:hlinkClick r:id="rId10"/>
              </a:rPr>
              <a:t>http://www.fhir.org/</a:t>
            </a:r>
            <a:r>
              <a:rPr lang="it-IT" sz="4400" dirty="0" err="1">
                <a:hlinkClick r:id="rId10"/>
              </a:rPr>
              <a:t>guides</a:t>
            </a:r>
            <a:r>
              <a:rPr lang="it-IT" sz="4400" dirty="0">
                <a:hlinkClick r:id="rId10"/>
              </a:rPr>
              <a:t>/</a:t>
            </a:r>
            <a:r>
              <a:rPr lang="it-IT" sz="4400" dirty="0" err="1">
                <a:hlinkClick r:id="rId10"/>
              </a:rPr>
              <a:t>argonaut</a:t>
            </a:r>
            <a:r>
              <a:rPr lang="it-IT" sz="4400" dirty="0">
                <a:hlinkClick r:id="rId10"/>
              </a:rPr>
              <a:t>/r2/StructureDefinition-argo-vitalsigns.html</a:t>
            </a:r>
            <a:r>
              <a:rPr lang="it-IT" sz="4400" dirty="0"/>
              <a:t>)</a:t>
            </a:r>
          </a:p>
          <a:p>
            <a:pPr marL="449263" indent="-182563">
              <a:spcBef>
                <a:spcPts val="300"/>
              </a:spcBef>
              <a:spcAft>
                <a:spcPts val="300"/>
              </a:spcAft>
              <a:buFont typeface="Courier New" panose="02070309020205020404" pitchFamily="49" charset="0"/>
              <a:buChar char="o"/>
            </a:pPr>
            <a:r>
              <a:rPr lang="fr-FR" sz="4400" b="1" dirty="0" err="1"/>
              <a:t>Argonaut</a:t>
            </a:r>
            <a:r>
              <a:rPr lang="fr-FR" sz="4400" b="1" dirty="0"/>
              <a:t> Data Query </a:t>
            </a:r>
            <a:r>
              <a:rPr lang="fr-FR" sz="4400" b="1" dirty="0" err="1"/>
              <a:t>Implementation</a:t>
            </a:r>
            <a:r>
              <a:rPr lang="fr-FR" sz="4400" b="1" dirty="0"/>
              <a:t> Guide Server: </a:t>
            </a:r>
            <a:r>
              <a:rPr lang="fr-FR" sz="4400" dirty="0">
                <a:hlinkClick r:id="rId11"/>
              </a:rPr>
              <a:t>http://www.fhir.org/guides/argonaut/r2/Conformance-server.html</a:t>
            </a:r>
            <a:endParaRPr lang="it-IT" sz="4400" dirty="0"/>
          </a:p>
          <a:p>
            <a:pPr marL="449263" indent="-182563">
              <a:spcBef>
                <a:spcPts val="300"/>
              </a:spcBef>
              <a:spcAft>
                <a:spcPts val="300"/>
              </a:spcAft>
              <a:buFont typeface="Courier New" panose="02070309020205020404" pitchFamily="49" charset="0"/>
              <a:buChar char="o"/>
            </a:pPr>
            <a:r>
              <a:rPr lang="fr-FR" sz="4400" b="1" dirty="0" err="1"/>
              <a:t>Argonaut</a:t>
            </a:r>
            <a:r>
              <a:rPr lang="fr-FR" sz="4400" b="1" dirty="0"/>
              <a:t> Data Query </a:t>
            </a:r>
            <a:r>
              <a:rPr lang="fr-FR" sz="4400" b="1" dirty="0" err="1"/>
              <a:t>Implemenation</a:t>
            </a:r>
            <a:r>
              <a:rPr lang="fr-FR" sz="4400" b="1" dirty="0"/>
              <a:t> Guide Client: </a:t>
            </a:r>
            <a:r>
              <a:rPr lang="fr-FR" sz="4400" dirty="0">
                <a:hlinkClick r:id="rId12"/>
              </a:rPr>
              <a:t>http://www.fhir.org/guides/argonaut/r2/Conformance-client.html</a:t>
            </a:r>
            <a:endParaRPr lang="fr-FR" sz="4400" dirty="0"/>
          </a:p>
        </p:txBody>
      </p:sp>
    </p:spTree>
    <p:extLst>
      <p:ext uri="{BB962C8B-B14F-4D97-AF65-F5344CB8AC3E}">
        <p14:creationId xmlns:p14="http://schemas.microsoft.com/office/powerpoint/2010/main" val="180423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13052"/>
            <a:ext cx="6012180" cy="721649"/>
          </a:xfrm>
        </p:spPr>
        <p:txBody>
          <a:bodyPr>
            <a:noAutofit/>
          </a:bodyPr>
          <a:lstStyle/>
          <a:p>
            <a:pPr algn="l"/>
            <a:r>
              <a:rPr lang="en-US" sz="2000" b="1" dirty="0">
                <a:solidFill>
                  <a:srgbClr val="5A4099"/>
                </a:solidFill>
                <a:latin typeface="Arial"/>
                <a:cs typeface="Arial"/>
              </a:rPr>
              <a:t>QEDm </a:t>
            </a:r>
            <a:r>
              <a:rPr lang="en-US" sz="2200" b="1" dirty="0">
                <a:solidFill>
                  <a:srgbClr val="5A4099"/>
                </a:solidFill>
                <a:latin typeface="Arial"/>
                <a:cs typeface="Arial"/>
              </a:rPr>
              <a:t>Issue #3: </a:t>
            </a:r>
            <a:br>
              <a:rPr lang="en-US" sz="2200" b="1" dirty="0">
                <a:solidFill>
                  <a:srgbClr val="5A4099"/>
                </a:solidFill>
                <a:latin typeface="Arial"/>
                <a:cs typeface="Arial"/>
              </a:rPr>
            </a:br>
            <a:r>
              <a:rPr lang="en-US" sz="2100" b="1" dirty="0">
                <a:solidFill>
                  <a:srgbClr val="5A4099"/>
                </a:solidFill>
                <a:latin typeface="Arial"/>
                <a:cs typeface="Arial"/>
              </a:rPr>
              <a:t>Identify Document Sources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5" name="Subtitle 2"/>
          <p:cNvSpPr txBox="1">
            <a:spLocks/>
          </p:cNvSpPr>
          <p:nvPr/>
        </p:nvSpPr>
        <p:spPr>
          <a:xfrm>
            <a:off x="617970" y="1253230"/>
            <a:ext cx="8183130" cy="48595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600"/>
              </a:spcBef>
              <a:spcAft>
                <a:spcPts val="600"/>
              </a:spcAft>
              <a:buNone/>
            </a:pPr>
            <a:r>
              <a:rPr lang="en-US" sz="1600" b="1" dirty="0">
                <a:highlight>
                  <a:srgbClr val="00FF00"/>
                </a:highlight>
              </a:rPr>
              <a:t>Consider the following:</a:t>
            </a:r>
          </a:p>
          <a:p>
            <a:pPr marL="265113" indent="-265113" defTabSz="627063">
              <a:spcBef>
                <a:spcPts val="600"/>
              </a:spcBef>
              <a:spcAft>
                <a:spcPts val="600"/>
              </a:spcAft>
              <a:buFont typeface="Wingdings" panose="05000000000000000000" pitchFamily="2" charset="2"/>
              <a:buChar char="Ø"/>
            </a:pPr>
            <a:r>
              <a:rPr lang="en-US" sz="1500" dirty="0"/>
              <a:t>PCC-RECON: “</a:t>
            </a:r>
            <a:r>
              <a:rPr lang="en-US" sz="1500" i="1" dirty="0"/>
              <a:t>When the Data Element comes from a Document, the ID of the document is used as the source. When the Data Element is the result of a query (such as QED), the query ID is the source. </a:t>
            </a:r>
            <a:br>
              <a:rPr lang="en-US" sz="1500" i="1" dirty="0"/>
            </a:br>
            <a:r>
              <a:rPr lang="en-US" sz="1500" i="1" dirty="0"/>
              <a:t>When the data comes directly from a system, provenance may not exist because there is not a document  source ID from the system. The solution is to start broad and add the “provenance” Option (source of the data). …</a:t>
            </a:r>
            <a:r>
              <a:rPr lang="en-US" sz="1500" dirty="0"/>
              <a:t>”</a:t>
            </a:r>
          </a:p>
          <a:p>
            <a:pPr marL="265113" indent="-265113">
              <a:spcBef>
                <a:spcPts val="600"/>
              </a:spcBef>
              <a:buFont typeface="Wingdings" panose="05000000000000000000" pitchFamily="2" charset="2"/>
              <a:buChar char="Ø"/>
            </a:pPr>
            <a:r>
              <a:rPr lang="en-US" sz="1500" dirty="0"/>
              <a:t>The original Document(s) reference(s) is supported by the </a:t>
            </a:r>
            <a:r>
              <a:rPr lang="en-US" sz="1500" i="1" dirty="0" err="1"/>
              <a:t>Provenance.entity</a:t>
            </a:r>
            <a:r>
              <a:rPr lang="en-US" sz="1500" dirty="0"/>
              <a:t>: </a:t>
            </a:r>
            <a:r>
              <a:rPr lang="en-US" sz="1500" dirty="0">
                <a:hlinkClick r:id="rId3"/>
              </a:rPr>
              <a:t>http://hl7.org/fhir/2017Jan/provenance.html</a:t>
            </a:r>
            <a:br>
              <a:rPr lang="en-US" sz="1500" dirty="0"/>
            </a:br>
            <a:r>
              <a:rPr lang="en-US" sz="1500" dirty="0"/>
              <a:t>(in general each Provenance object can link </a:t>
            </a:r>
            <a:r>
              <a:rPr lang="pt-BR" sz="1500" dirty="0"/>
              <a:t>N ‘target’ Resources to M ‘entity’ Documents)</a:t>
            </a:r>
            <a:endParaRPr lang="en-US" sz="1500" dirty="0">
              <a:solidFill>
                <a:srgbClr val="FF0000"/>
              </a:solidFill>
              <a:sym typeface="Wingdings" panose="05000000000000000000" pitchFamily="2" charset="2"/>
            </a:endParaRPr>
          </a:p>
          <a:p>
            <a:pPr marL="625475" lvl="1" indent="-265113">
              <a:spcBef>
                <a:spcPts val="600"/>
              </a:spcBef>
              <a:spcAft>
                <a:spcPts val="600"/>
              </a:spcAft>
              <a:buFont typeface="Courier New" panose="02070309020205020404" pitchFamily="49" charset="0"/>
              <a:buChar char="o"/>
            </a:pPr>
            <a:r>
              <a:rPr lang="it-IT" sz="1200" dirty="0"/>
              <a:t>To </a:t>
            </a:r>
            <a:r>
              <a:rPr lang="it-IT" sz="1200" dirty="0" err="1"/>
              <a:t>consider</a:t>
            </a:r>
            <a:r>
              <a:rPr lang="it-IT" sz="1200" dirty="0"/>
              <a:t> the </a:t>
            </a:r>
            <a:r>
              <a:rPr lang="it-IT" sz="1200" dirty="0" err="1"/>
              <a:t>available</a:t>
            </a:r>
            <a:r>
              <a:rPr lang="it-IT" sz="1200" dirty="0"/>
              <a:t> FHIR </a:t>
            </a:r>
            <a:r>
              <a:rPr lang="it-IT" sz="1200" dirty="0" err="1"/>
              <a:t>specifications</a:t>
            </a:r>
            <a:r>
              <a:rPr lang="it-IT" sz="1200" dirty="0"/>
              <a:t> on </a:t>
            </a:r>
            <a:r>
              <a:rPr lang="en-US" sz="1200" dirty="0">
                <a:sym typeface="Wingdings" panose="05000000000000000000" pitchFamily="2" charset="2"/>
              </a:rPr>
              <a:t>FHIR &amp; </a:t>
            </a:r>
            <a:r>
              <a:rPr lang="fr-FR" sz="1200" dirty="0">
                <a:sym typeface="Wingdings" panose="05000000000000000000" pitchFamily="2" charset="2"/>
              </a:rPr>
              <a:t>XDS Documents </a:t>
            </a:r>
            <a:r>
              <a:rPr lang="fr-FR" sz="1200" dirty="0">
                <a:sym typeface="Wingdings" panose="05000000000000000000" pitchFamily="2" charset="2"/>
                <a:hlinkClick r:id="rId4"/>
              </a:rPr>
              <a:t>https://www.hl7.org/FHIR/2017Jan/usecases.html#xds </a:t>
            </a:r>
            <a:br>
              <a:rPr lang="fr-FR" sz="1200" dirty="0">
                <a:sym typeface="Wingdings" panose="05000000000000000000" pitchFamily="2" charset="2"/>
              </a:rPr>
            </a:br>
            <a:r>
              <a:rPr lang="en-US" sz="1200" dirty="0"/>
              <a:t>specifically</a:t>
            </a:r>
            <a:r>
              <a:rPr lang="it-IT" sz="1200" dirty="0"/>
              <a:t> the </a:t>
            </a:r>
            <a:r>
              <a:rPr lang="it-IT" sz="1200" b="1" i="1" dirty="0" err="1"/>
              <a:t>DocumentReference</a:t>
            </a:r>
            <a:r>
              <a:rPr lang="it-IT" sz="1200" b="1" dirty="0"/>
              <a:t> </a:t>
            </a:r>
            <a:r>
              <a:rPr lang="it-IT" sz="1200" dirty="0"/>
              <a:t>FHIR resource: </a:t>
            </a:r>
            <a:r>
              <a:rPr lang="it-IT" sz="1200" dirty="0">
                <a:hlinkClick r:id="rId5"/>
              </a:rPr>
              <a:t>https://www.hl7.org/FHIR/2017Jan/documentreference.html</a:t>
            </a:r>
            <a:endParaRPr lang="it-IT" sz="1200" dirty="0"/>
          </a:p>
          <a:p>
            <a:pPr marL="265113" indent="-265113">
              <a:spcBef>
                <a:spcPts val="600"/>
              </a:spcBef>
              <a:buFont typeface="Wingdings" panose="05000000000000000000" pitchFamily="2" charset="2"/>
              <a:buChar char="Ø"/>
            </a:pPr>
            <a:r>
              <a:rPr lang="en-US" sz="1500" dirty="0">
                <a:sym typeface="Wingdings" panose="05000000000000000000" pitchFamily="2" charset="2"/>
              </a:rPr>
              <a:t>Query considerations:</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FHIR query on “resource” (e.g. medication), add “_reverse include” with “Provenance”. GET [base]/</a:t>
            </a:r>
            <a:r>
              <a:rPr lang="en-US" sz="1200" dirty="0" err="1">
                <a:solidFill>
                  <a:srgbClr val="FF0000"/>
                </a:solidFill>
                <a:sym typeface="Wingdings" panose="05000000000000000000" pitchFamily="2" charset="2"/>
              </a:rPr>
              <a:t>MedicationRequest</a:t>
            </a:r>
            <a:r>
              <a:rPr lang="en-US" sz="1200" dirty="0">
                <a:solidFill>
                  <a:srgbClr val="FF0000"/>
                </a:solidFill>
                <a:sym typeface="Wingdings" panose="05000000000000000000" pitchFamily="2" charset="2"/>
              </a:rPr>
              <a:t>?_</a:t>
            </a:r>
            <a:r>
              <a:rPr lang="en-US" sz="1200" dirty="0" err="1">
                <a:solidFill>
                  <a:srgbClr val="FF0000"/>
                </a:solidFill>
                <a:sym typeface="Wingdings" panose="05000000000000000000" pitchFamily="2" charset="2"/>
              </a:rPr>
              <a:t>revinclude</a:t>
            </a:r>
            <a:r>
              <a:rPr lang="en-US" sz="1200" dirty="0">
                <a:solidFill>
                  <a:srgbClr val="FF0000"/>
                </a:solidFill>
                <a:sym typeface="Wingdings" panose="05000000000000000000" pitchFamily="2" charset="2"/>
              </a:rPr>
              <a:t>=</a:t>
            </a:r>
            <a:r>
              <a:rPr lang="en-US" sz="1200" dirty="0" err="1">
                <a:solidFill>
                  <a:srgbClr val="FF0000"/>
                </a:solidFill>
                <a:sym typeface="Wingdings" panose="05000000000000000000" pitchFamily="2" charset="2"/>
              </a:rPr>
              <a:t>Provenance:target&amp;criteria</a:t>
            </a:r>
            <a:r>
              <a:rPr lang="en-US" sz="1200" dirty="0">
                <a:solidFill>
                  <a:srgbClr val="FF0000"/>
                </a:solidFill>
                <a:sym typeface="Wingdings" panose="05000000000000000000" pitchFamily="2" charset="2"/>
              </a:rPr>
              <a:t>...Always on the GET by client and server must support.</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For list FHIR is an “operation” (not </a:t>
            </a:r>
            <a:r>
              <a:rPr lang="en-US" sz="1200" dirty="0" err="1">
                <a:solidFill>
                  <a:srgbClr val="FF0000"/>
                </a:solidFill>
                <a:sym typeface="Wingdings" panose="05000000000000000000" pitchFamily="2" charset="2"/>
              </a:rPr>
              <a:t>RESTfull</a:t>
            </a:r>
            <a:r>
              <a:rPr lang="en-US" sz="1200" dirty="0">
                <a:solidFill>
                  <a:srgbClr val="FF0000"/>
                </a:solidFill>
                <a:sym typeface="Wingdings" panose="05000000000000000000" pitchFamily="2" charset="2"/>
              </a:rPr>
              <a:t> GET).  Is it worth exposing “list operations” because may be perfectly reconciled.</a:t>
            </a:r>
          </a:p>
          <a:p>
            <a:pPr marL="625475" lvl="1">
              <a:spcBef>
                <a:spcPts val="300"/>
              </a:spcBef>
              <a:spcAft>
                <a:spcPts val="300"/>
              </a:spcAft>
              <a:buFont typeface="Courier New" panose="02070309020205020404" pitchFamily="49" charset="0"/>
              <a:buChar char="o"/>
            </a:pPr>
            <a:r>
              <a:rPr lang="en-US" sz="1200" dirty="0">
                <a:solidFill>
                  <a:srgbClr val="FF0000"/>
                </a:solidFill>
                <a:sym typeface="Wingdings" panose="05000000000000000000" pitchFamily="2" charset="2"/>
              </a:rPr>
              <a:t>Use Doc Resource versus and/or </a:t>
            </a:r>
            <a:r>
              <a:rPr lang="en-US" sz="1200" dirty="0" err="1">
                <a:solidFill>
                  <a:srgbClr val="FF0000"/>
                </a:solidFill>
                <a:sym typeface="Wingdings" panose="05000000000000000000" pitchFamily="2" charset="2"/>
              </a:rPr>
              <a:t>provenence</a:t>
            </a:r>
            <a:r>
              <a:rPr lang="en-US" sz="1200" dirty="0">
                <a:solidFill>
                  <a:srgbClr val="FF0000"/>
                </a:solidFill>
                <a:sym typeface="Wingdings" panose="05000000000000000000" pitchFamily="2" charset="2"/>
              </a:rPr>
              <a:t> resource</a:t>
            </a:r>
            <a:endParaRPr lang="en-US" sz="1200" dirty="0">
              <a:solidFill>
                <a:srgbClr val="FF0000"/>
              </a:solidFill>
            </a:endParaRPr>
          </a:p>
          <a:p>
            <a:pPr marL="0" indent="0">
              <a:spcBef>
                <a:spcPts val="600"/>
              </a:spcBef>
              <a:spcAft>
                <a:spcPts val="600"/>
              </a:spcAft>
              <a:buNone/>
            </a:pPr>
            <a:br>
              <a:rPr lang="en-US" sz="1600" b="1" dirty="0">
                <a:highlight>
                  <a:srgbClr val="FFFF00"/>
                </a:highlight>
                <a:sym typeface="Wingdings" panose="05000000000000000000" pitchFamily="2" charset="2"/>
              </a:rPr>
            </a:br>
            <a:br>
              <a:rPr lang="en-US" sz="1600" dirty="0">
                <a:highlight>
                  <a:srgbClr val="FFFF00"/>
                </a:highlight>
              </a:rPr>
            </a:br>
            <a:endParaRPr lang="it-IT" sz="1600" dirty="0">
              <a:highlight>
                <a:srgbClr val="FFFF00"/>
              </a:highlight>
            </a:endParaRPr>
          </a:p>
          <a:p>
            <a:pPr marL="360363">
              <a:spcBef>
                <a:spcPts val="600"/>
              </a:spcBef>
              <a:spcAft>
                <a:spcPts val="600"/>
              </a:spcAft>
            </a:pPr>
            <a:endParaRPr lang="en-US" sz="1400" b="1" dirty="0">
              <a:highlight>
                <a:srgbClr val="FFFF00"/>
              </a:highlight>
            </a:endParaRPr>
          </a:p>
          <a:p>
            <a:pPr marL="0" lvl="1">
              <a:spcBef>
                <a:spcPts val="0"/>
              </a:spcBef>
              <a:spcAft>
                <a:spcPts val="1200"/>
              </a:spcAft>
            </a:pPr>
            <a:endParaRPr lang="en-US" sz="1400" dirty="0">
              <a:latin typeface="Arial"/>
              <a:cs typeface="Arial"/>
            </a:endParaRPr>
          </a:p>
        </p:txBody>
      </p:sp>
    </p:spTree>
    <p:extLst>
      <p:ext uri="{BB962C8B-B14F-4D97-AF65-F5344CB8AC3E}">
        <p14:creationId xmlns:p14="http://schemas.microsoft.com/office/powerpoint/2010/main" val="195020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0" y="213052"/>
            <a:ext cx="5669280" cy="598819"/>
          </a:xfrm>
        </p:spPr>
        <p:txBody>
          <a:bodyPr>
            <a:noAutofit/>
          </a:bodyPr>
          <a:lstStyle/>
          <a:p>
            <a:pPr algn="l"/>
            <a:r>
              <a:rPr lang="en-US" sz="2000" b="1" dirty="0">
                <a:solidFill>
                  <a:srgbClr val="5A4099"/>
                </a:solidFill>
                <a:latin typeface="Arial"/>
                <a:cs typeface="Arial"/>
              </a:rPr>
              <a:t>QEDm </a:t>
            </a:r>
            <a:r>
              <a:rPr lang="en-US" sz="2200" b="1" dirty="0">
                <a:solidFill>
                  <a:srgbClr val="5A4099"/>
                </a:solidFill>
                <a:latin typeface="Arial"/>
                <a:cs typeface="Arial"/>
              </a:rPr>
              <a:t>Issue #4:</a:t>
            </a:r>
            <a:br>
              <a:rPr lang="en-US" sz="2200" b="1" dirty="0">
                <a:solidFill>
                  <a:srgbClr val="5A4099"/>
                </a:solidFill>
                <a:latin typeface="Arial"/>
                <a:cs typeface="Arial"/>
              </a:rPr>
            </a:br>
            <a:r>
              <a:rPr lang="en-US" sz="2200" b="1" dirty="0">
                <a:solidFill>
                  <a:srgbClr val="5A4099"/>
                </a:solidFill>
                <a:latin typeface="Arial"/>
                <a:cs typeface="Arial"/>
              </a:rPr>
              <a:t>Manage reconciliation of Data Elements</a:t>
            </a:r>
          </a:p>
        </p:txBody>
      </p:sp>
      <p:pic>
        <p:nvPicPr>
          <p:cNvPr id="4"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5" name="Rettangolo 4"/>
          <p:cNvSpPr/>
          <p:nvPr/>
        </p:nvSpPr>
        <p:spPr>
          <a:xfrm>
            <a:off x="617968" y="1175481"/>
            <a:ext cx="7907195" cy="4499693"/>
          </a:xfrm>
          <a:prstGeom prst="rect">
            <a:avLst/>
          </a:prstGeom>
        </p:spPr>
        <p:txBody>
          <a:bodyPr wrap="square">
            <a:spAutoFit/>
          </a:bodyPr>
          <a:lstStyle/>
          <a:p>
            <a:r>
              <a:rPr lang="en-US" sz="1600" b="1" dirty="0">
                <a:highlight>
                  <a:srgbClr val="00FF00"/>
                </a:highlight>
              </a:rPr>
              <a:t>CONCLUSION:</a:t>
            </a:r>
            <a:r>
              <a:rPr lang="en-US" sz="1600" b="1" dirty="0"/>
              <a:t> </a:t>
            </a:r>
            <a:br>
              <a:rPr lang="en-US" sz="1600" b="1" dirty="0"/>
            </a:br>
            <a:r>
              <a:rPr lang="en-US" sz="1600" dirty="0"/>
              <a:t>the reconciliation specific content is already defined by RECON existing [PCC-16] transaction</a:t>
            </a:r>
            <a:br>
              <a:rPr lang="en-US" sz="1600" dirty="0"/>
            </a:br>
            <a:r>
              <a:rPr lang="en-US" sz="1600" dirty="0"/>
              <a:t>(how to convey recon activities performed by the Reconciliation Agent when grouped with the Clinical Data Source). </a:t>
            </a:r>
            <a:br>
              <a:rPr lang="en-US" sz="1600" dirty="0"/>
            </a:br>
            <a:br>
              <a:rPr lang="en-US" dirty="0"/>
            </a:br>
            <a:r>
              <a:rPr lang="en-US" dirty="0"/>
              <a:t>Currently t</a:t>
            </a:r>
            <a:r>
              <a:rPr lang="en-US" dirty="0">
                <a:sym typeface="Wingdings" panose="05000000000000000000" pitchFamily="2" charset="2"/>
              </a:rPr>
              <a:t>he results of reconciliation are noted in the FHIR List resource. </a:t>
            </a:r>
            <a:br>
              <a:rPr lang="en-US" dirty="0">
                <a:sym typeface="Wingdings" panose="05000000000000000000" pitchFamily="2" charset="2"/>
              </a:rPr>
            </a:br>
            <a:r>
              <a:rPr lang="en-US" dirty="0">
                <a:sym typeface="Wingdings" panose="05000000000000000000" pitchFamily="2" charset="2"/>
              </a:rPr>
              <a:t>The requirements for this profile are defined in the following two sections:</a:t>
            </a:r>
          </a:p>
          <a:p>
            <a:pPr marL="541338" lvl="1" indent="-274638">
              <a:lnSpc>
                <a:spcPct val="120000"/>
              </a:lnSpc>
              <a:buFont typeface="Courier New" panose="02070309020205020404" pitchFamily="49" charset="0"/>
              <a:buChar char="o"/>
            </a:pPr>
            <a:r>
              <a:rPr lang="en-US" sz="1600" b="1" dirty="0">
                <a:sym typeface="Wingdings" panose="05000000000000000000" pitchFamily="2" charset="2"/>
              </a:rPr>
              <a:t>PCC Vol.3: 6.6.A - FHIR Reconciled List </a:t>
            </a:r>
          </a:p>
          <a:p>
            <a:pPr marL="541338" lvl="1" indent="-274638">
              <a:lnSpc>
                <a:spcPct val="120000"/>
              </a:lnSpc>
              <a:buFont typeface="Courier New" panose="02070309020205020404" pitchFamily="49" charset="0"/>
              <a:buChar char="o"/>
            </a:pPr>
            <a:r>
              <a:rPr lang="en-US" sz="1600" b="1" dirty="0">
                <a:sym typeface="Wingdings" panose="05000000000000000000" pitchFamily="2" charset="2"/>
              </a:rPr>
              <a:t>PCC Vol.3: 6.6.B - FHIR Provenance Constraints</a:t>
            </a:r>
          </a:p>
          <a:p>
            <a:pPr>
              <a:lnSpc>
                <a:spcPct val="120000"/>
              </a:lnSpc>
            </a:pPr>
            <a:br>
              <a:rPr lang="en-US" sz="1600" b="1" dirty="0">
                <a:sym typeface="Wingdings" panose="05000000000000000000" pitchFamily="2" charset="2"/>
              </a:rPr>
            </a:br>
            <a:r>
              <a:rPr lang="en-US" sz="1600" b="1" dirty="0">
                <a:highlight>
                  <a:srgbClr val="FFFF00"/>
                </a:highlight>
                <a:sym typeface="Wingdings" panose="05000000000000000000" pitchFamily="2" charset="2"/>
              </a:rPr>
              <a:t>NOTES:</a:t>
            </a:r>
          </a:p>
          <a:p>
            <a:pPr marL="549275" lvl="1" indent="-285750">
              <a:lnSpc>
                <a:spcPct val="120000"/>
              </a:lnSpc>
              <a:buFont typeface="Wingdings" panose="05000000000000000000" pitchFamily="2" charset="2"/>
              <a:buChar char="è"/>
            </a:pPr>
            <a:r>
              <a:rPr lang="en-US" sz="1600" b="1" dirty="0">
                <a:sym typeface="Wingdings" panose="05000000000000000000" pitchFamily="2" charset="2"/>
              </a:rPr>
              <a:t>RECON content specifications must </a:t>
            </a:r>
            <a:r>
              <a:rPr lang="en-US" sz="1600" b="1" dirty="0"/>
              <a:t>be updated to  FHIR STU3</a:t>
            </a:r>
          </a:p>
          <a:p>
            <a:pPr marL="549275" lvl="1" indent="-285750">
              <a:lnSpc>
                <a:spcPct val="120000"/>
              </a:lnSpc>
              <a:buFont typeface="Wingdings" panose="05000000000000000000" pitchFamily="2" charset="2"/>
              <a:buChar char="è"/>
            </a:pPr>
            <a:r>
              <a:rPr lang="en-US" sz="1600" b="1" dirty="0"/>
              <a:t>See also considerations about multi-stage import/reconciliation </a:t>
            </a:r>
            <a:r>
              <a:rPr lang="en-US" sz="1600" dirty="0"/>
              <a:t>supported by the Provenance Resource: </a:t>
            </a:r>
            <a:r>
              <a:rPr lang="en-US" sz="1600" dirty="0">
                <a:hlinkClick r:id="rId3"/>
              </a:rPr>
              <a:t>http://hl7.org/fhir/2017Jan/provenance.html#6.2.4.6</a:t>
            </a:r>
            <a:endParaRPr lang="en-US" sz="1600" b="1" dirty="0">
              <a:sym typeface="Wingdings" panose="05000000000000000000" pitchFamily="2" charset="2"/>
            </a:endParaRPr>
          </a:p>
          <a:p>
            <a:pPr marL="285750" indent="-285750">
              <a:buFont typeface="Wingdings" panose="05000000000000000000" pitchFamily="2" charset="2"/>
              <a:buChar char="Ø"/>
            </a:pPr>
            <a:endParaRPr lang="en-US" sz="1600" dirty="0"/>
          </a:p>
          <a:p>
            <a:endParaRPr lang="en-US" b="1" dirty="0"/>
          </a:p>
        </p:txBody>
      </p:sp>
    </p:spTree>
    <p:extLst>
      <p:ext uri="{BB962C8B-B14F-4D97-AF65-F5344CB8AC3E}">
        <p14:creationId xmlns:p14="http://schemas.microsoft.com/office/powerpoint/2010/main" val="361857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(2/3)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9" y="1082501"/>
            <a:ext cx="7903462" cy="4979631"/>
          </a:xfrm>
          <a:noFill/>
        </p:spPr>
        <p:txBody>
          <a:bodyPr>
            <a:normAutofit fontScale="92500"/>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Health information sharing relies on different granularity of exchanges:</a:t>
            </a:r>
          </a:p>
          <a:p>
            <a:pPr marL="452438" lvl="1" indent="-361950"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Document-Level Granularity</a:t>
            </a:r>
            <a:r>
              <a:rPr lang="en-US" sz="2400" dirty="0">
                <a:solidFill>
                  <a:schemeClr val="tx1"/>
                </a:solidFill>
                <a:latin typeface="Arial" panose="020B0604020202020204" pitchFamily="34" charset="0"/>
                <a:cs typeface="Arial" panose="020B0604020202020204" pitchFamily="34" charset="0"/>
              </a:rPr>
              <a:t>: </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optimum to ensure that contained data has clarity of context in care delivery and reflects source attestation (responsibility) of clinical data shared.</a:t>
            </a:r>
          </a:p>
          <a:p>
            <a:pPr marL="452438" lvl="1" indent="-361950"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Data Element-Level Granularity</a:t>
            </a:r>
            <a:r>
              <a:rPr lang="en-US" sz="2400" dirty="0">
                <a:solidFill>
                  <a:schemeClr val="tx1"/>
                </a:solidFill>
                <a:latin typeface="Arial" panose="020B0604020202020204" pitchFamily="34" charset="0"/>
                <a:cs typeface="Arial" panose="020B0604020202020204" pitchFamily="34" charset="0"/>
              </a:rPr>
              <a:t>:</a:t>
            </a:r>
            <a:br>
              <a:rPr lang="en-US" sz="2400" dirty="0">
                <a:solidFill>
                  <a:schemeClr val="tx1"/>
                </a:solidFill>
                <a:latin typeface="Arial" panose="020B0604020202020204" pitchFamily="34" charset="0"/>
                <a:cs typeface="Arial" panose="020B0604020202020204" pitchFamily="34" charset="0"/>
              </a:rPr>
            </a:br>
            <a:r>
              <a:rPr lang="en-US" sz="2400" dirty="0">
                <a:solidFill>
                  <a:schemeClr val="tx1"/>
                </a:solidFill>
                <a:latin typeface="Arial" panose="020B0604020202020204" pitchFamily="34" charset="0"/>
                <a:cs typeface="Arial" panose="020B0604020202020204" pitchFamily="34" charset="0"/>
              </a:rPr>
              <a:t>optimum when list of Data Elements relevant to a “time span” or a set of encounters are of interest </a:t>
            </a:r>
            <a:r>
              <a:rPr lang="en-US" sz="2200" dirty="0">
                <a:solidFill>
                  <a:schemeClr val="tx1"/>
                </a:solidFill>
                <a:latin typeface="Arial" panose="020B0604020202020204" pitchFamily="34" charset="0"/>
                <a:cs typeface="Arial" panose="020B0604020202020204" pitchFamily="34" charset="0"/>
              </a:rPr>
              <a:t>(e.g.: the list of allergies at the time of medication dispensation, or information reconciliation at the time of hospital admission)</a:t>
            </a:r>
            <a:r>
              <a:rPr lang="en-US" sz="2400" dirty="0">
                <a:solidFill>
                  <a:schemeClr val="tx1"/>
                </a:solidFill>
                <a:latin typeface="Arial" panose="020B0604020202020204" pitchFamily="34" charset="0"/>
                <a:cs typeface="Arial" panose="020B0604020202020204" pitchFamily="34" charset="0"/>
              </a:rPr>
              <a:t>.</a:t>
            </a:r>
          </a:p>
          <a:p>
            <a:pPr marL="0" lvl="1" algn="l">
              <a:spcBef>
                <a:spcPts val="0"/>
              </a:spcBef>
              <a:spcAft>
                <a:spcPts val="1200"/>
              </a:spcAft>
            </a:pPr>
            <a:r>
              <a:rPr lang="en-US" sz="2400" b="1" dirty="0">
                <a:solidFill>
                  <a:schemeClr val="tx1"/>
                </a:solidFill>
                <a:latin typeface="Arial" panose="020B0604020202020204" pitchFamily="34" charset="0"/>
                <a:cs typeface="Arial" panose="020B0604020202020204" pitchFamily="34" charset="0"/>
              </a:rPr>
              <a:t>Both granularity levels deliver different benefits and their efficient coexistence is the objective of this profile</a:t>
            </a:r>
            <a:r>
              <a:rPr lang="en-US" sz="2400" dirty="0">
                <a:solidFill>
                  <a:schemeClr val="tx1"/>
                </a:solidFill>
                <a:latin typeface="Arial" panose="020B0604020202020204" pitchFamily="34" charset="0"/>
                <a:cs typeface="Arial" panose="020B0604020202020204" pitchFamily="34" charset="0"/>
              </a:rPr>
              <a:t>. </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207905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52397600"/>
              </p:ext>
            </p:extLst>
          </p:nvPr>
        </p:nvGraphicFramePr>
        <p:xfrm>
          <a:off x="204717" y="1164381"/>
          <a:ext cx="8639032" cy="3601720"/>
        </p:xfrm>
        <a:graphic>
          <a:graphicData uri="http://schemas.openxmlformats.org/drawingml/2006/table">
            <a:tbl>
              <a:tblPr firstRow="1" bandRow="1">
                <a:tableStyleId>{5C22544A-7EE6-4342-B048-85BDC9FD1C3A}</a:tableStyleId>
              </a:tblPr>
              <a:tblGrid>
                <a:gridCol w="313898">
                  <a:extLst>
                    <a:ext uri="{9D8B030D-6E8A-4147-A177-3AD203B41FA5}">
                      <a16:colId xmlns:a16="http://schemas.microsoft.com/office/drawing/2014/main" val="3986609922"/>
                    </a:ext>
                  </a:extLst>
                </a:gridCol>
                <a:gridCol w="5745707">
                  <a:extLst>
                    <a:ext uri="{9D8B030D-6E8A-4147-A177-3AD203B41FA5}">
                      <a16:colId xmlns:a16="http://schemas.microsoft.com/office/drawing/2014/main" val="4162111836"/>
                    </a:ext>
                  </a:extLst>
                </a:gridCol>
                <a:gridCol w="1255594">
                  <a:extLst>
                    <a:ext uri="{9D8B030D-6E8A-4147-A177-3AD203B41FA5}">
                      <a16:colId xmlns:a16="http://schemas.microsoft.com/office/drawing/2014/main" val="2797631201"/>
                    </a:ext>
                  </a:extLst>
                </a:gridCol>
                <a:gridCol w="1323833">
                  <a:extLst>
                    <a:ext uri="{9D8B030D-6E8A-4147-A177-3AD203B41FA5}">
                      <a16:colId xmlns:a16="http://schemas.microsoft.com/office/drawing/2014/main" val="4158695484"/>
                    </a:ext>
                  </a:extLst>
                </a:gridCol>
              </a:tblGrid>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Requirements</a:t>
                      </a:r>
                    </a:p>
                  </a:txBody>
                  <a:tcPr/>
                </a:tc>
                <a:tc>
                  <a:txBody>
                    <a:bodyPr/>
                    <a:lstStyle/>
                    <a:p>
                      <a:r>
                        <a:rPr lang="en-US" dirty="0"/>
                        <a:t>QED</a:t>
                      </a:r>
                    </a:p>
                  </a:txBody>
                  <a:tcPr/>
                </a:tc>
                <a:tc>
                  <a:txBody>
                    <a:bodyPr/>
                    <a:lstStyle/>
                    <a:p>
                      <a:r>
                        <a:rPr lang="en-US" dirty="0" err="1"/>
                        <a:t>QEDm</a:t>
                      </a:r>
                      <a:endParaRPr lang="en-US" dirty="0"/>
                    </a:p>
                  </a:txBody>
                  <a:tcPr/>
                </a:tc>
                <a:extLst>
                  <a:ext uri="{0D108BD9-81ED-4DB2-BD59-A6C34878D82A}">
                    <a16:rowId xmlns:a16="http://schemas.microsoft.com/office/drawing/2014/main" val="5213015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1</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Pb</a:t>
                      </a:r>
                      <a:r>
                        <a:rPr kumimoji="0" lang="en-US" sz="1600" b="1" i="0" u="none" strike="noStrike" kern="1200" cap="none" spc="0" normalizeH="0" baseline="0" noProof="0" dirty="0">
                          <a:ln>
                            <a:noFill/>
                          </a:ln>
                          <a:solidFill>
                            <a:schemeClr val="tx1"/>
                          </a:solidFill>
                          <a:effectLst/>
                          <a:uLnTx/>
                          <a:uFillTx/>
                          <a:latin typeface="+mn-lt"/>
                          <a:ea typeface="+mn-ea"/>
                          <a:cs typeface="+mn-cs"/>
                        </a:rPr>
                        <a:t>, Med, Allergies, Med-Allergies</a:t>
                      </a:r>
                    </a:p>
                  </a:txBody>
                  <a:tcPr>
                    <a:solidFill>
                      <a:srgbClr val="FFFF66"/>
                    </a:solidFill>
                  </a:tcPr>
                </a:tc>
                <a:tc>
                  <a:txBody>
                    <a:bodyPr/>
                    <a:lstStyle/>
                    <a:p>
                      <a:r>
                        <a:rPr lang="en-US" dirty="0">
                          <a:solidFill>
                            <a:schemeClr val="tx1"/>
                          </a:solidFill>
                        </a:rPr>
                        <a:t>Yes</a:t>
                      </a:r>
                    </a:p>
                  </a:txBody>
                  <a:tcPr>
                    <a:solidFill>
                      <a:srgbClr val="FFFF66"/>
                    </a:solidFill>
                  </a:tcPr>
                </a:tc>
                <a:tc>
                  <a:txBody>
                    <a:bodyPr/>
                    <a:lstStyle/>
                    <a:p>
                      <a:r>
                        <a:rPr lang="en-US" dirty="0">
                          <a:solidFill>
                            <a:schemeClr val="tx1"/>
                          </a:solidFill>
                        </a:rPr>
                        <a:t>Yes</a:t>
                      </a:r>
                    </a:p>
                  </a:txBody>
                  <a:tcPr>
                    <a:solidFill>
                      <a:srgbClr val="FFFF66"/>
                    </a:solidFill>
                  </a:tcPr>
                </a:tc>
                <a:extLst>
                  <a:ext uri="{0D108BD9-81ED-4DB2-BD59-A6C34878D82A}">
                    <a16:rowId xmlns:a16="http://schemas.microsoft.com/office/drawing/2014/main" val="312057879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2</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rest of DE (Data-element) per full QED List</a:t>
                      </a:r>
                    </a:p>
                  </a:txBody>
                  <a:tcPr>
                    <a:solidFill>
                      <a:srgbClr val="FFFF99"/>
                    </a:solidFill>
                  </a:tcPr>
                </a:tc>
                <a:tc>
                  <a:txBody>
                    <a:bodyPr/>
                    <a:lstStyle/>
                    <a:p>
                      <a:r>
                        <a:rPr lang="en-US" dirty="0">
                          <a:solidFill>
                            <a:schemeClr val="tx1"/>
                          </a:solidFill>
                        </a:rPr>
                        <a:t>Yes</a:t>
                      </a:r>
                    </a:p>
                  </a:txBody>
                  <a:tcPr>
                    <a:solidFill>
                      <a:srgbClr val="FFFF99"/>
                    </a:solidFill>
                  </a:tcPr>
                </a:tc>
                <a:tc>
                  <a:txBody>
                    <a:bodyPr/>
                    <a:lstStyle/>
                    <a:p>
                      <a:r>
                        <a:rPr lang="en-US" dirty="0">
                          <a:solidFill>
                            <a:schemeClr val="tx1"/>
                          </a:solidFill>
                        </a:rPr>
                        <a:t>Yes</a:t>
                      </a:r>
                    </a:p>
                  </a:txBody>
                  <a:tcPr>
                    <a:solidFill>
                      <a:srgbClr val="FFFF99"/>
                    </a:solidFill>
                  </a:tcPr>
                </a:tc>
                <a:extLst>
                  <a:ext uri="{0D108BD9-81ED-4DB2-BD59-A6C34878D82A}">
                    <a16:rowId xmlns:a16="http://schemas.microsoft.com/office/drawing/2014/main" val="4604803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3</a:t>
                      </a:r>
                    </a:p>
                  </a:txBody>
                  <a:tcPr>
                    <a:solidFill>
                      <a:srgbClr val="FFFF6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listing</a:t>
                      </a:r>
                      <a:r>
                        <a:rPr kumimoji="0" lang="en-US" sz="1600" b="1" i="0" u="none" strike="noStrike" kern="1200" cap="none" spc="0" normalizeH="0" baseline="0" noProof="0" dirty="0">
                          <a:ln>
                            <a:noFill/>
                          </a:ln>
                          <a:solidFill>
                            <a:schemeClr val="tx1"/>
                          </a:solidFill>
                          <a:effectLst/>
                          <a:uLnTx/>
                          <a:uFillTx/>
                          <a:latin typeface="+mn-lt"/>
                          <a:ea typeface="+mn-ea"/>
                          <a:cs typeface="+mn-cs"/>
                        </a:rPr>
                        <a:t> of </a:t>
                      </a:r>
                      <a:r>
                        <a:rPr kumimoji="0" lang="en-US" sz="1600" b="1" i="0" u="none" strike="noStrike" kern="1200" cap="none" spc="0" normalizeH="0" baseline="0" noProof="0" dirty="0" err="1">
                          <a:ln>
                            <a:noFill/>
                          </a:ln>
                          <a:solidFill>
                            <a:schemeClr val="tx1"/>
                          </a:solidFill>
                          <a:effectLst/>
                          <a:uLnTx/>
                          <a:uFillTx/>
                          <a:latin typeface="+mn-lt"/>
                          <a:ea typeface="+mn-ea"/>
                          <a:cs typeface="+mn-cs"/>
                        </a:rPr>
                        <a:t>addtl</a:t>
                      </a:r>
                      <a:r>
                        <a:rPr kumimoji="0" lang="en-US" sz="1600" b="1" i="0" u="none" strike="noStrike" kern="1200" cap="none" spc="0" normalizeH="0" baseline="0" noProof="0" dirty="0">
                          <a:ln>
                            <a:noFill/>
                          </a:ln>
                          <a:solidFill>
                            <a:schemeClr val="tx1"/>
                          </a:solidFill>
                          <a:effectLst/>
                          <a:uLnTx/>
                          <a:uFillTx/>
                          <a:latin typeface="+mn-lt"/>
                          <a:ea typeface="+mn-ea"/>
                          <a:cs typeface="+mn-cs"/>
                        </a:rPr>
                        <a:t> DE per DAF resources</a:t>
                      </a:r>
                    </a:p>
                  </a:txBody>
                  <a:tcPr>
                    <a:solidFill>
                      <a:srgbClr val="FFFF66"/>
                    </a:solidFill>
                  </a:tcPr>
                </a:tc>
                <a:tc>
                  <a:txBody>
                    <a:bodyPr/>
                    <a:lstStyle/>
                    <a:p>
                      <a:r>
                        <a:rPr lang="en-US" dirty="0">
                          <a:solidFill>
                            <a:schemeClr val="tx1"/>
                          </a:solidFill>
                        </a:rPr>
                        <a:t>No</a:t>
                      </a:r>
                    </a:p>
                  </a:txBody>
                  <a:tcPr>
                    <a:solidFill>
                      <a:srgbClr val="FFFF66"/>
                    </a:solidFill>
                  </a:tcPr>
                </a:tc>
                <a:tc>
                  <a:txBody>
                    <a:bodyPr/>
                    <a:lstStyle/>
                    <a:p>
                      <a:r>
                        <a:rPr lang="en-US" dirty="0">
                          <a:solidFill>
                            <a:schemeClr val="tx1"/>
                          </a:solidFill>
                        </a:rPr>
                        <a:t>?</a:t>
                      </a:r>
                    </a:p>
                  </a:txBody>
                  <a:tcPr>
                    <a:solidFill>
                      <a:srgbClr val="FFFF66"/>
                    </a:solidFill>
                  </a:tcPr>
                </a:tc>
                <a:extLst>
                  <a:ext uri="{0D108BD9-81ED-4DB2-BD59-A6C34878D82A}">
                    <a16:rowId xmlns:a16="http://schemas.microsoft.com/office/drawing/2014/main" val="25707807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4</a:t>
                      </a:r>
                    </a:p>
                  </a:txBody>
                  <a:tcPr>
                    <a:solidFill>
                      <a:srgbClr val="FFFF99"/>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Supports </a:t>
                      </a:r>
                      <a:r>
                        <a:rPr kumimoji="0" lang="en-US" sz="1600" b="1" i="0" u="sng" strike="noStrike" kern="1200" cap="none" spc="0" normalizeH="0" baseline="0" noProof="0" dirty="0">
                          <a:ln>
                            <a:noFill/>
                          </a:ln>
                          <a:solidFill>
                            <a:schemeClr val="tx1"/>
                          </a:solidFill>
                          <a:effectLst/>
                          <a:uLnTx/>
                          <a:uFillTx/>
                          <a:latin typeface="+mn-lt"/>
                          <a:ea typeface="+mn-ea"/>
                          <a:cs typeface="+mn-cs"/>
                        </a:rPr>
                        <a:t>access </a:t>
                      </a:r>
                      <a:r>
                        <a:rPr kumimoji="0" lang="en-US" sz="1600" b="1" i="0" u="none" strike="noStrike" kern="1200" cap="none" spc="0" normalizeH="0" baseline="0" noProof="0" dirty="0">
                          <a:ln>
                            <a:noFill/>
                          </a:ln>
                          <a:solidFill>
                            <a:schemeClr val="tx1"/>
                          </a:solidFill>
                          <a:effectLst/>
                          <a:uLnTx/>
                          <a:uFillTx/>
                          <a:latin typeface="+mn-lt"/>
                          <a:ea typeface="+mn-ea"/>
                          <a:cs typeface="+mn-cs"/>
                        </a:rPr>
                        <a:t>to DE across DAF defined resources</a:t>
                      </a:r>
                    </a:p>
                  </a:txBody>
                  <a:tcPr>
                    <a:solidFill>
                      <a:srgbClr val="FFFF99"/>
                    </a:solidFill>
                  </a:tcPr>
                </a:tc>
                <a:tc>
                  <a:txBody>
                    <a:bodyPr/>
                    <a:lstStyle/>
                    <a:p>
                      <a:r>
                        <a:rPr lang="en-US" dirty="0">
                          <a:solidFill>
                            <a:schemeClr val="tx1"/>
                          </a:solidFill>
                        </a:rPr>
                        <a:t>Expected ?</a:t>
                      </a:r>
                    </a:p>
                  </a:txBody>
                  <a:tcPr>
                    <a:solidFill>
                      <a:srgbClr val="FFFF99"/>
                    </a:solidFill>
                  </a:tcPr>
                </a:tc>
                <a:tc>
                  <a:txBody>
                    <a:bodyPr/>
                    <a:lstStyle/>
                    <a:p>
                      <a:r>
                        <a:rPr lang="en-US" dirty="0">
                          <a:solidFill>
                            <a:schemeClr val="tx1"/>
                          </a:solidFill>
                        </a:rPr>
                        <a:t>?</a:t>
                      </a:r>
                    </a:p>
                  </a:txBody>
                  <a:tcPr>
                    <a:solidFill>
                      <a:srgbClr val="FFFF99"/>
                    </a:solidFill>
                  </a:tcPr>
                </a:tc>
                <a:extLst>
                  <a:ext uri="{0D108BD9-81ED-4DB2-BD59-A6C34878D82A}">
                    <a16:rowId xmlns:a16="http://schemas.microsoft.com/office/drawing/2014/main" val="356602503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Identifies</a:t>
                      </a:r>
                      <a:r>
                        <a:rPr lang="en-US" sz="1600" b="1" kern="1200" baseline="0" dirty="0">
                          <a:solidFill>
                            <a:schemeClr val="tx1"/>
                          </a:solidFill>
                          <a:latin typeface="+mn-lt"/>
                          <a:ea typeface="+mn-ea"/>
                          <a:cs typeface="+mn-cs"/>
                        </a:rPr>
                        <a:t> source documents from  where DE was extracted, if any.</a:t>
                      </a:r>
                      <a:endParaRPr lang="en-US" sz="1600" b="1" kern="1200" dirty="0">
                        <a:solidFill>
                          <a:schemeClr val="tx1"/>
                        </a:solidFill>
                        <a:latin typeface="+mn-lt"/>
                        <a:ea typeface="+mn-ea"/>
                        <a:cs typeface="+mn-cs"/>
                      </a:endParaRPr>
                    </a:p>
                  </a:txBody>
                  <a:tcPr/>
                </a:tc>
                <a:tc>
                  <a:txBody>
                    <a:bodyPr/>
                    <a:lstStyle/>
                    <a:p>
                      <a:r>
                        <a:rPr lang="en-US" dirty="0">
                          <a:solidFill>
                            <a:schemeClr val="tx1"/>
                          </a:solidFill>
                        </a:rPr>
                        <a:t>No</a:t>
                      </a:r>
                    </a:p>
                  </a:txBody>
                  <a:tcPr/>
                </a:tc>
                <a:tc>
                  <a:txBody>
                    <a:bodyPr/>
                    <a:lstStyle/>
                    <a:p>
                      <a:r>
                        <a:rPr lang="en-US" dirty="0">
                          <a:solidFill>
                            <a:schemeClr val="tx1"/>
                          </a:solidFill>
                        </a:rPr>
                        <a:t>Yes</a:t>
                      </a:r>
                    </a:p>
                  </a:txBody>
                  <a:tcPr/>
                </a:tc>
                <a:extLst>
                  <a:ext uri="{0D108BD9-81ED-4DB2-BD59-A6C34878D82A}">
                    <a16:rowId xmlns:a16="http://schemas.microsoft.com/office/drawing/2014/main" val="387050167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6</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Selects source documents  for scope of query</a:t>
                      </a:r>
                    </a:p>
                  </a:txBody>
                  <a:tcPr/>
                </a:tc>
                <a:tc>
                  <a:txBody>
                    <a:bodyPr/>
                    <a:lstStyle/>
                    <a:p>
                      <a:r>
                        <a:rPr lang="en-US" dirty="0">
                          <a:solidFill>
                            <a:schemeClr val="tx1"/>
                          </a:solidFill>
                        </a:rPr>
                        <a:t>No</a:t>
                      </a:r>
                    </a:p>
                  </a:txBody>
                  <a:tcPr/>
                </a:tc>
                <a:tc>
                  <a:txBody>
                    <a:bodyPr/>
                    <a:lstStyle/>
                    <a:p>
                      <a:r>
                        <a:rPr lang="en-US" dirty="0">
                          <a:solidFill>
                            <a:schemeClr val="tx1"/>
                          </a:solidFill>
                        </a:rPr>
                        <a:t>Yes</a:t>
                      </a:r>
                    </a:p>
                  </a:txBody>
                  <a:tcPr/>
                </a:tc>
                <a:extLst>
                  <a:ext uri="{0D108BD9-81ED-4DB2-BD59-A6C34878D82A}">
                    <a16:rowId xmlns:a16="http://schemas.microsoft.com/office/drawing/2014/main" val="22619718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7</a:t>
                      </a:r>
                    </a:p>
                  </a:txBody>
                  <a:tcPr>
                    <a:solidFill>
                      <a:srgbClr val="FFCCCC"/>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Flag in response that reconciliation has happen by clinical DE source</a:t>
                      </a:r>
                    </a:p>
                  </a:txBody>
                  <a:tcPr>
                    <a:solidFill>
                      <a:srgbClr val="FFCCCC"/>
                    </a:solidFill>
                  </a:tcPr>
                </a:tc>
                <a:tc>
                  <a:txBody>
                    <a:bodyPr/>
                    <a:lstStyle/>
                    <a:p>
                      <a:r>
                        <a:rPr lang="en-US" dirty="0">
                          <a:solidFill>
                            <a:schemeClr val="tx1"/>
                          </a:solidFill>
                        </a:rPr>
                        <a:t>? with RECON</a:t>
                      </a:r>
                    </a:p>
                  </a:txBody>
                  <a:tcPr>
                    <a:solidFill>
                      <a:srgbClr val="FFCCCC"/>
                    </a:solidFill>
                  </a:tcPr>
                </a:tc>
                <a:tc>
                  <a:txBody>
                    <a:bodyPr/>
                    <a:lstStyle/>
                    <a:p>
                      <a:r>
                        <a:rPr lang="en-US" dirty="0">
                          <a:solidFill>
                            <a:schemeClr val="tx1"/>
                          </a:solidFill>
                        </a:rPr>
                        <a:t>?</a:t>
                      </a:r>
                    </a:p>
                  </a:txBody>
                  <a:tcPr>
                    <a:solidFill>
                      <a:srgbClr val="FFCCCC"/>
                    </a:solidFill>
                  </a:tcPr>
                </a:tc>
                <a:extLst>
                  <a:ext uri="{0D108BD9-81ED-4DB2-BD59-A6C34878D82A}">
                    <a16:rowId xmlns:a16="http://schemas.microsoft.com/office/drawing/2014/main" val="227504456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8</a:t>
                      </a:r>
                    </a:p>
                  </a:txBody>
                  <a:tcPr>
                    <a:solidFill>
                      <a:srgbClr val="FF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mn-lt"/>
                          <a:ea typeface="+mn-ea"/>
                          <a:cs typeface="+mn-cs"/>
                        </a:rPr>
                        <a:t>Shows specific DEs that have been reconciled</a:t>
                      </a:r>
                    </a:p>
                  </a:txBody>
                  <a:tcPr>
                    <a:solidFill>
                      <a:srgbClr val="FFCCFF"/>
                    </a:solidFill>
                  </a:tcPr>
                </a:tc>
                <a:tc>
                  <a:txBody>
                    <a:bodyPr/>
                    <a:lstStyle/>
                    <a:p>
                      <a:r>
                        <a:rPr lang="en-US" dirty="0">
                          <a:solidFill>
                            <a:schemeClr val="tx1"/>
                          </a:solidFill>
                        </a:rPr>
                        <a:t>Yes,</a:t>
                      </a:r>
                      <a:r>
                        <a:rPr lang="en-US" baseline="0" dirty="0">
                          <a:solidFill>
                            <a:schemeClr val="tx1"/>
                          </a:solidFill>
                        </a:rPr>
                        <a:t> RECON</a:t>
                      </a:r>
                      <a:endParaRPr lang="en-US" dirty="0">
                        <a:solidFill>
                          <a:schemeClr val="tx1"/>
                        </a:solidFill>
                      </a:endParaRPr>
                    </a:p>
                  </a:txBody>
                  <a:tcPr>
                    <a:solidFill>
                      <a:srgbClr val="FFCCFF"/>
                    </a:solidFill>
                  </a:tcPr>
                </a:tc>
                <a:tc>
                  <a:txBody>
                    <a:bodyPr/>
                    <a:lstStyle/>
                    <a:p>
                      <a:r>
                        <a:rPr lang="en-US" dirty="0">
                          <a:solidFill>
                            <a:schemeClr val="tx1"/>
                          </a:solidFill>
                        </a:rPr>
                        <a:t>Yes,</a:t>
                      </a:r>
                      <a:r>
                        <a:rPr lang="en-US" baseline="0" dirty="0">
                          <a:solidFill>
                            <a:schemeClr val="tx1"/>
                          </a:solidFill>
                        </a:rPr>
                        <a:t> </a:t>
                      </a:r>
                      <a:r>
                        <a:rPr lang="en-US" dirty="0">
                          <a:solidFill>
                            <a:schemeClr val="tx1"/>
                          </a:solidFill>
                        </a:rPr>
                        <a:t>RECON</a:t>
                      </a:r>
                    </a:p>
                  </a:txBody>
                  <a:tcPr>
                    <a:solidFill>
                      <a:srgbClr val="FFCCFF"/>
                    </a:solidFill>
                  </a:tcPr>
                </a:tc>
                <a:extLst>
                  <a:ext uri="{0D108BD9-81ED-4DB2-BD59-A6C34878D82A}">
                    <a16:rowId xmlns:a16="http://schemas.microsoft.com/office/drawing/2014/main" val="3156332219"/>
                  </a:ext>
                </a:extLst>
              </a:tr>
            </a:tbl>
          </a:graphicData>
        </a:graphic>
      </p:graphicFrame>
      <p:pic>
        <p:nvPicPr>
          <p:cNvPr id="7"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8" name="Title 1"/>
          <p:cNvSpPr txBox="1">
            <a:spLocks/>
          </p:cNvSpPr>
          <p:nvPr/>
        </p:nvSpPr>
        <p:spPr>
          <a:xfrm>
            <a:off x="2917721" y="164616"/>
            <a:ext cx="6058640" cy="72420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200" b="1" dirty="0">
                <a:solidFill>
                  <a:srgbClr val="5A4099"/>
                </a:solidFill>
                <a:latin typeface="Arial"/>
                <a:cs typeface="Arial"/>
              </a:rPr>
              <a:t>QEDm Issue # 1: </a:t>
            </a:r>
            <a:r>
              <a:rPr lang="en-US" sz="2200" b="1" dirty="0">
                <a:solidFill>
                  <a:srgbClr val="5A4099"/>
                </a:solidFill>
                <a:highlight>
                  <a:srgbClr val="00FF00"/>
                </a:highlight>
                <a:latin typeface="Arial"/>
                <a:cs typeface="Arial"/>
              </a:rPr>
              <a:t>CONCLUSIONS</a:t>
            </a:r>
            <a:br>
              <a:rPr lang="en-US" sz="2200" b="1" dirty="0">
                <a:solidFill>
                  <a:srgbClr val="5A4099"/>
                </a:solidFill>
                <a:latin typeface="Arial"/>
                <a:cs typeface="Arial"/>
              </a:rPr>
            </a:br>
            <a:r>
              <a:rPr lang="en-US" sz="2200" b="1" dirty="0">
                <a:solidFill>
                  <a:srgbClr val="5A4099"/>
                </a:solidFill>
                <a:latin typeface="Arial"/>
                <a:cs typeface="Arial"/>
              </a:rPr>
              <a:t>Requirements for QEDm vs QED</a:t>
            </a:r>
          </a:p>
        </p:txBody>
      </p:sp>
    </p:spTree>
    <p:extLst>
      <p:ext uri="{BB962C8B-B14F-4D97-AF65-F5344CB8AC3E}">
        <p14:creationId xmlns:p14="http://schemas.microsoft.com/office/powerpoint/2010/main" val="130463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532" y="152917"/>
            <a:ext cx="5889919" cy="747605"/>
          </a:xfrm>
        </p:spPr>
        <p:txBody>
          <a:bodyPr>
            <a:noAutofit/>
          </a:bodyPr>
          <a:lstStyle/>
          <a:p>
            <a:pPr algn="l"/>
            <a:r>
              <a:rPr lang="en-US" sz="2200" b="1" dirty="0">
                <a:solidFill>
                  <a:srgbClr val="5A4099"/>
                </a:solidFill>
                <a:latin typeface="Arial"/>
                <a:cs typeface="Arial"/>
              </a:rPr>
              <a:t>QEDm: </a:t>
            </a:r>
            <a:r>
              <a:rPr lang="en-US" sz="2200" b="1" dirty="0">
                <a:solidFill>
                  <a:srgbClr val="5A4099"/>
                </a:solidFill>
                <a:highlight>
                  <a:srgbClr val="FFFF00"/>
                </a:highlight>
                <a:latin typeface="Arial"/>
                <a:cs typeface="Arial"/>
              </a:rPr>
              <a:t>details</a:t>
            </a:r>
            <a:br>
              <a:rPr lang="en-US" sz="2200" b="1" dirty="0">
                <a:solidFill>
                  <a:srgbClr val="5A4099"/>
                </a:solidFill>
                <a:latin typeface="Arial"/>
                <a:cs typeface="Arial"/>
              </a:rPr>
            </a:br>
            <a:r>
              <a:rPr lang="en-US" sz="2200" b="1" dirty="0">
                <a:solidFill>
                  <a:srgbClr val="5A4099"/>
                </a:solidFill>
                <a:latin typeface="Arial"/>
                <a:cs typeface="Arial"/>
              </a:rPr>
              <a:t>Query specs from QED</a:t>
            </a:r>
          </a:p>
        </p:txBody>
      </p:sp>
      <p:sp>
        <p:nvSpPr>
          <p:cNvPr id="3" name="Subtitle 2"/>
          <p:cNvSpPr>
            <a:spLocks noGrp="1"/>
          </p:cNvSpPr>
          <p:nvPr>
            <p:ph type="subTitle" idx="1"/>
          </p:nvPr>
        </p:nvSpPr>
        <p:spPr>
          <a:xfrm>
            <a:off x="356859" y="997527"/>
            <a:ext cx="8490805" cy="5115243"/>
          </a:xfrm>
        </p:spPr>
        <p:txBody>
          <a:bodyPr>
            <a:normAutofit/>
          </a:bodyPr>
          <a:lstStyle/>
          <a:p>
            <a:pPr algn="l">
              <a:spcBef>
                <a:spcPts val="1200"/>
              </a:spcBef>
              <a:spcAft>
                <a:spcPts val="600"/>
              </a:spcAft>
            </a:pPr>
            <a:r>
              <a:rPr lang="en-US" sz="1400" b="1" i="1" dirty="0">
                <a:solidFill>
                  <a:schemeClr val="tx1"/>
                </a:solidFill>
              </a:rPr>
              <a:t>Referring QED supplement – section 3.2.4.5</a:t>
            </a:r>
            <a:endParaRPr lang="en-US" sz="1400" b="1" dirty="0">
              <a:solidFill>
                <a:schemeClr val="tx1"/>
              </a:solidFill>
              <a:highlight>
                <a:srgbClr val="FFFF00"/>
              </a:highlight>
            </a:endParaRPr>
          </a:p>
          <a:p>
            <a:pPr marL="0" lvl="1">
              <a:spcBef>
                <a:spcPts val="0"/>
              </a:spcBef>
              <a:spcAft>
                <a:spcPts val="1200"/>
              </a:spcAft>
            </a:pPr>
            <a:r>
              <a:rPr lang="en-US" sz="1000" b="1" dirty="0">
                <a:solidFill>
                  <a:schemeClr val="tx1"/>
                </a:solidFill>
                <a:latin typeface="Arial"/>
                <a:cs typeface="Arial"/>
              </a:rPr>
              <a:t>QED parameters from [PCC-2] </a:t>
            </a: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r>
              <a:rPr lang="en-US" sz="1100" dirty="0">
                <a:solidFill>
                  <a:schemeClr val="tx1"/>
                </a:solidFill>
                <a:latin typeface="Arial"/>
                <a:cs typeface="Arial"/>
              </a:rPr>
              <a:t>A Clinical Data Consumer may supply parameters other than those required by this profile, but must appropriately handle any detected issue alert raised by the Clinical Data Source in its response.</a:t>
            </a:r>
          </a:p>
          <a:p>
            <a:pPr marL="0" lvl="1" algn="l">
              <a:spcBef>
                <a:spcPts val="0"/>
              </a:spcBef>
              <a:spcAft>
                <a:spcPts val="1200"/>
              </a:spcAft>
            </a:pPr>
            <a:r>
              <a:rPr lang="en-US" sz="1100" dirty="0">
                <a:solidFill>
                  <a:schemeClr val="tx1"/>
                </a:solidFill>
                <a:latin typeface="Arial"/>
                <a:cs typeface="Arial"/>
              </a:rPr>
              <a:t>This &lt;</a:t>
            </a:r>
            <a:r>
              <a:rPr lang="en-US" sz="1100" dirty="0" err="1">
                <a:solidFill>
                  <a:schemeClr val="tx1"/>
                </a:solidFill>
                <a:latin typeface="Arial"/>
                <a:cs typeface="Arial"/>
              </a:rPr>
              <a:t>careProvisionCode</a:t>
            </a:r>
            <a:r>
              <a:rPr lang="en-US" sz="1100" dirty="0">
                <a:solidFill>
                  <a:schemeClr val="tx1"/>
                </a:solidFill>
                <a:latin typeface="Arial"/>
                <a:cs typeface="Arial"/>
              </a:rPr>
              <a:t>&gt; may be present. This element describes the information that is being looked for in the &lt;value&gt; element. When the &lt;</a:t>
            </a:r>
            <a:r>
              <a:rPr lang="en-US" sz="1100" dirty="0" err="1">
                <a:solidFill>
                  <a:schemeClr val="tx1"/>
                </a:solidFill>
                <a:latin typeface="Arial"/>
                <a:cs typeface="Arial"/>
              </a:rPr>
              <a:t>careProvisionCode</a:t>
            </a:r>
            <a:r>
              <a:rPr lang="en-US" sz="1100" dirty="0">
                <a:solidFill>
                  <a:schemeClr val="tx1"/>
                </a:solidFill>
                <a:latin typeface="Arial"/>
                <a:cs typeface="Arial"/>
              </a:rPr>
              <a:t>&gt; element is not present, it indicates that all relevant results are to be reported up to the maximum number specified in </a:t>
            </a:r>
            <a:r>
              <a:rPr lang="en-US" sz="1100" dirty="0" err="1">
                <a:solidFill>
                  <a:schemeClr val="tx1"/>
                </a:solidFill>
                <a:latin typeface="Arial"/>
                <a:cs typeface="Arial"/>
              </a:rPr>
              <a:t>maximumHistoryStatements</a:t>
            </a:r>
            <a:r>
              <a:rPr lang="en-US" sz="1100" dirty="0">
                <a:solidFill>
                  <a:schemeClr val="tx1"/>
                </a:solidFill>
                <a:latin typeface="Arial"/>
                <a:cs typeface="Arial"/>
              </a:rPr>
              <a:t> for each result.</a:t>
            </a:r>
          </a:p>
          <a:p>
            <a:pPr marL="0" lvl="1" algn="l">
              <a:spcBef>
                <a:spcPts val="0"/>
              </a:spcBef>
              <a:spcAft>
                <a:spcPts val="1200"/>
              </a:spcAft>
            </a:pPr>
            <a:r>
              <a:rPr lang="en-US" sz="1100" dirty="0">
                <a:solidFill>
                  <a:schemeClr val="tx1"/>
                </a:solidFill>
                <a:latin typeface="Arial"/>
                <a:cs typeface="Arial"/>
              </a:rPr>
              <a:t>A Clinical Data Consumer can restrict the results returned in the query by setting the value attribute of &lt;value&gt; element in the &lt;</a:t>
            </a:r>
            <a:r>
              <a:rPr lang="en-US" sz="1100" dirty="0" err="1">
                <a:solidFill>
                  <a:schemeClr val="tx1"/>
                </a:solidFill>
                <a:latin typeface="Arial"/>
                <a:cs typeface="Arial"/>
              </a:rPr>
              <a:t>careProvisionCode</a:t>
            </a:r>
            <a:r>
              <a:rPr lang="en-US" sz="1100" dirty="0">
                <a:solidFill>
                  <a:schemeClr val="tx1"/>
                </a:solidFill>
                <a:latin typeface="Arial"/>
                <a:cs typeface="Arial"/>
              </a:rPr>
              <a:t>&gt; element to a code identifying the clinical data to be returned. A Clinical Data Source can use the codes specified in the sections below to obtain different kinds of clinical data.</a:t>
            </a:r>
          </a:p>
          <a:p>
            <a:pPr marL="0" lvl="1" algn="l">
              <a:spcBef>
                <a:spcPts val="0"/>
              </a:spcBef>
              <a:spcAft>
                <a:spcPts val="1200"/>
              </a:spcAft>
            </a:pPr>
            <a:r>
              <a:rPr lang="en-US" sz="1100" dirty="0">
                <a:solidFill>
                  <a:schemeClr val="tx1"/>
                </a:solidFill>
                <a:latin typeface="Arial"/>
                <a:cs typeface="Arial"/>
              </a:rPr>
              <a:t>A Clinical Data Consumer implementing one of the options for that actor shall be able to issue a query using at least one of the codes listed for that option as specified in the table below. A Clinical Data Source implementing one of these options must support all codes listed in the table below for that option. </a:t>
            </a: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a:p>
            <a:pPr marL="0" lvl="1" algn="l">
              <a:spcBef>
                <a:spcPts val="0"/>
              </a:spcBef>
              <a:spcAft>
                <a:spcPts val="1200"/>
              </a:spcAft>
            </a:pPr>
            <a:endParaRPr lang="en-US" sz="900" dirty="0">
              <a:solidFill>
                <a:schemeClr val="tx1"/>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4" name="Tabella 3"/>
          <p:cNvGraphicFramePr>
            <a:graphicFrameLocks noGrp="1"/>
          </p:cNvGraphicFramePr>
          <p:nvPr>
            <p:extLst>
              <p:ext uri="{D42A27DB-BD31-4B8C-83A1-F6EECF244321}">
                <p14:modId xmlns:p14="http://schemas.microsoft.com/office/powerpoint/2010/main" val="3964102470"/>
              </p:ext>
            </p:extLst>
          </p:nvPr>
        </p:nvGraphicFramePr>
        <p:xfrm>
          <a:off x="1572009" y="1500401"/>
          <a:ext cx="5799394" cy="1733550"/>
        </p:xfrm>
        <a:graphic>
          <a:graphicData uri="http://schemas.openxmlformats.org/drawingml/2006/table">
            <a:tbl>
              <a:tblPr>
                <a:tableStyleId>{5C22544A-7EE6-4342-B048-85BDC9FD1C3A}</a:tableStyleId>
              </a:tblPr>
              <a:tblGrid>
                <a:gridCol w="1542988">
                  <a:extLst>
                    <a:ext uri="{9D8B030D-6E8A-4147-A177-3AD203B41FA5}">
                      <a16:colId xmlns:a16="http://schemas.microsoft.com/office/drawing/2014/main" val="457902064"/>
                    </a:ext>
                  </a:extLst>
                </a:gridCol>
                <a:gridCol w="1225967">
                  <a:extLst>
                    <a:ext uri="{9D8B030D-6E8A-4147-A177-3AD203B41FA5}">
                      <a16:colId xmlns:a16="http://schemas.microsoft.com/office/drawing/2014/main" val="3957172096"/>
                    </a:ext>
                  </a:extLst>
                </a:gridCol>
                <a:gridCol w="1487451">
                  <a:extLst>
                    <a:ext uri="{9D8B030D-6E8A-4147-A177-3AD203B41FA5}">
                      <a16:colId xmlns:a16="http://schemas.microsoft.com/office/drawing/2014/main" val="1382934860"/>
                    </a:ext>
                  </a:extLst>
                </a:gridCol>
                <a:gridCol w="1542988">
                  <a:extLst>
                    <a:ext uri="{9D8B030D-6E8A-4147-A177-3AD203B41FA5}">
                      <a16:colId xmlns:a16="http://schemas.microsoft.com/office/drawing/2014/main" val="3728951885"/>
                    </a:ext>
                  </a:extLst>
                </a:gridCol>
              </a:tblGrid>
              <a:tr h="0">
                <a:tc>
                  <a:txBody>
                    <a:bodyPr/>
                    <a:lstStyle/>
                    <a:p>
                      <a:pPr marL="45720" marR="45720" algn="ctr">
                        <a:spcBef>
                          <a:spcPts val="200"/>
                        </a:spcBef>
                        <a:spcAft>
                          <a:spcPts val="200"/>
                        </a:spcAft>
                      </a:pPr>
                      <a:r>
                        <a:rPr lang="en-US" sz="1000" b="1" u="none" dirty="0">
                          <a:effectLst/>
                        </a:rPr>
                        <a:t>Parameter Name</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Cardinality</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Clinical  Data Consumer</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1000" b="1" u="none" dirty="0">
                          <a:effectLst/>
                        </a:rPr>
                        <a:t>Clinical Data Source </a:t>
                      </a:r>
                      <a:endParaRPr lang="it-IT" sz="1000" b="1" u="none"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266972462"/>
                  </a:ext>
                </a:extLst>
              </a:tr>
              <a:tr h="0">
                <a:tc>
                  <a:txBody>
                    <a:bodyPr/>
                    <a:lstStyle/>
                    <a:p>
                      <a:pPr marL="45720" marR="45720">
                        <a:spcBef>
                          <a:spcPts val="200"/>
                        </a:spcBef>
                        <a:spcAft>
                          <a:spcPts val="200"/>
                        </a:spcAft>
                      </a:pPr>
                      <a:r>
                        <a:rPr lang="en-US" sz="900" u="none">
                          <a:effectLst/>
                          <a:hlinkClick r:id="rId3" action="ppaction://hlinkfile"/>
                        </a:rPr>
                        <a:t>careProvisionCode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4229830419"/>
                  </a:ext>
                </a:extLst>
              </a:tr>
              <a:tr h="0">
                <a:tc>
                  <a:txBody>
                    <a:bodyPr/>
                    <a:lstStyle/>
                    <a:p>
                      <a:pPr marL="45720" marR="45720">
                        <a:spcBef>
                          <a:spcPts val="200"/>
                        </a:spcBef>
                        <a:spcAft>
                          <a:spcPts val="200"/>
                        </a:spcAft>
                      </a:pPr>
                      <a:r>
                        <a:rPr lang="en-US" sz="900" u="none">
                          <a:effectLst/>
                          <a:hlinkClick r:id="rId4" action="ppaction://hlinkfile"/>
                        </a:rPr>
                        <a:t>careProvisionReason</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433120409"/>
                  </a:ext>
                </a:extLst>
              </a:tr>
              <a:tr h="0">
                <a:tc>
                  <a:txBody>
                    <a:bodyPr/>
                    <a:lstStyle/>
                    <a:p>
                      <a:pPr marL="45720" marR="45720">
                        <a:spcBef>
                          <a:spcPts val="200"/>
                        </a:spcBef>
                        <a:spcAft>
                          <a:spcPts val="200"/>
                        </a:spcAft>
                      </a:pPr>
                      <a:r>
                        <a:rPr lang="en-US" sz="900" u="none">
                          <a:effectLst/>
                          <a:hlinkClick r:id="rId5" action="ppaction://hlinkfile"/>
                        </a:rPr>
                        <a:t>careRecordTimePeriod</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12787674"/>
                  </a:ext>
                </a:extLst>
              </a:tr>
              <a:tr h="0">
                <a:tc>
                  <a:txBody>
                    <a:bodyPr/>
                    <a:lstStyle/>
                    <a:p>
                      <a:pPr marL="45720" marR="45720">
                        <a:spcBef>
                          <a:spcPts val="200"/>
                        </a:spcBef>
                        <a:spcAft>
                          <a:spcPts val="200"/>
                        </a:spcAft>
                      </a:pPr>
                      <a:r>
                        <a:rPr lang="en-US" sz="900" u="none" dirty="0" err="1">
                          <a:effectLst/>
                          <a:hlinkClick r:id="rId6" action="ppaction://hlinkfile"/>
                        </a:rPr>
                        <a:t>clinicalStatementTimePeriod</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O</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38130466"/>
                  </a:ext>
                </a:extLst>
              </a:tr>
              <a:tr h="0">
                <a:tc>
                  <a:txBody>
                    <a:bodyPr/>
                    <a:lstStyle/>
                    <a:p>
                      <a:pPr marL="45720" marR="45720">
                        <a:spcBef>
                          <a:spcPts val="200"/>
                        </a:spcBef>
                        <a:spcAft>
                          <a:spcPts val="200"/>
                        </a:spcAft>
                      </a:pPr>
                      <a:r>
                        <a:rPr lang="en-US" sz="900" u="none">
                          <a:effectLst/>
                          <a:hlinkClick r:id="rId7" action="ppaction://hlinkfile"/>
                        </a:rPr>
                        <a:t>includeCarePlanAttachment</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79685066"/>
                  </a:ext>
                </a:extLst>
              </a:tr>
              <a:tr h="0">
                <a:tc>
                  <a:txBody>
                    <a:bodyPr/>
                    <a:lstStyle/>
                    <a:p>
                      <a:pPr marL="45720" marR="45720">
                        <a:spcBef>
                          <a:spcPts val="200"/>
                        </a:spcBef>
                        <a:spcAft>
                          <a:spcPts val="200"/>
                        </a:spcAft>
                      </a:pPr>
                      <a:r>
                        <a:rPr lang="en-US" sz="900" u="none">
                          <a:effectLst/>
                          <a:hlinkClick r:id="rId8" action="ppaction://hlinkfile"/>
                        </a:rPr>
                        <a:t>maximumHistoryStatements</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2084673435"/>
                  </a:ext>
                </a:extLst>
              </a:tr>
              <a:tr h="0">
                <a:tc>
                  <a:txBody>
                    <a:bodyPr/>
                    <a:lstStyle/>
                    <a:p>
                      <a:pPr marL="45720" marR="45720">
                        <a:spcBef>
                          <a:spcPts val="200"/>
                        </a:spcBef>
                        <a:spcAft>
                          <a:spcPts val="200"/>
                        </a:spcAft>
                      </a:pPr>
                      <a:r>
                        <a:rPr lang="en-US" sz="900" u="none">
                          <a:effectLst/>
                          <a:hlinkClick r:id="rId9" action="ppaction://hlinkfile"/>
                        </a:rPr>
                        <a:t>patientAdministrativeGender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208985400"/>
                  </a:ext>
                </a:extLst>
              </a:tr>
              <a:tr h="0">
                <a:tc>
                  <a:txBody>
                    <a:bodyPr/>
                    <a:lstStyle/>
                    <a:p>
                      <a:pPr marL="45720" marR="45720">
                        <a:spcBef>
                          <a:spcPts val="200"/>
                        </a:spcBef>
                        <a:spcAft>
                          <a:spcPts val="200"/>
                        </a:spcAft>
                      </a:pPr>
                      <a:r>
                        <a:rPr lang="en-US" sz="900" u="none">
                          <a:effectLst/>
                          <a:hlinkClick r:id="rId10" action="ppaction://hlinkfile"/>
                        </a:rPr>
                        <a:t>patientBirthTime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0..1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097134585"/>
                  </a:ext>
                </a:extLst>
              </a:tr>
              <a:tr h="0">
                <a:tc>
                  <a:txBody>
                    <a:bodyPr/>
                    <a:lstStyle/>
                    <a:p>
                      <a:pPr marL="45720" marR="45720">
                        <a:spcBef>
                          <a:spcPts val="200"/>
                        </a:spcBef>
                        <a:spcAft>
                          <a:spcPts val="200"/>
                        </a:spcAft>
                      </a:pPr>
                      <a:r>
                        <a:rPr lang="en-US" sz="900" u="none">
                          <a:effectLst/>
                          <a:hlinkClick r:id="rId11" action="ppaction://hlinkfile"/>
                        </a:rPr>
                        <a:t>patientId</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1..1</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a:effectLst/>
                        </a:rPr>
                        <a:t>R</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628300669"/>
                  </a:ext>
                </a:extLst>
              </a:tr>
              <a:tr h="0">
                <a:tc>
                  <a:txBody>
                    <a:bodyPr/>
                    <a:lstStyle/>
                    <a:p>
                      <a:pPr marL="45720" marR="45720">
                        <a:spcBef>
                          <a:spcPts val="200"/>
                        </a:spcBef>
                        <a:spcAft>
                          <a:spcPts val="200"/>
                        </a:spcAft>
                      </a:pPr>
                      <a:r>
                        <a:rPr lang="en-US" sz="900" u="none">
                          <a:effectLst/>
                          <a:hlinkClick r:id="rId12" action="ppaction://hlinkfile"/>
                        </a:rPr>
                        <a:t>patientName</a:t>
                      </a:r>
                      <a:endParaRPr lang="it-IT" sz="900" u="none">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0..1</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O</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tc>
                  <a:txBody>
                    <a:bodyPr/>
                    <a:lstStyle/>
                    <a:p>
                      <a:pPr marL="45720" marR="45720" algn="ctr">
                        <a:spcBef>
                          <a:spcPts val="200"/>
                        </a:spcBef>
                        <a:spcAft>
                          <a:spcPts val="200"/>
                        </a:spcAft>
                      </a:pPr>
                      <a:r>
                        <a:rPr lang="en-US" sz="900" u="none" dirty="0">
                          <a:effectLst/>
                        </a:rPr>
                        <a:t>R</a:t>
                      </a:r>
                      <a:endParaRPr lang="it-IT" sz="900" u="none" dirty="0">
                        <a:effectLst/>
                        <a:latin typeface="Times New Roman" panose="02020603050405020304" pitchFamily="18" charset="0"/>
                        <a:ea typeface="Times New Roman" panose="02020603050405020304" pitchFamily="18" charset="0"/>
                      </a:endParaRPr>
                    </a:p>
                  </a:txBody>
                  <a:tcPr marL="9525" marR="9525" marT="9525" marB="9525" anchor="ctr">
                    <a:solidFill>
                      <a:schemeClr val="bg1">
                        <a:lumMod val="75000"/>
                      </a:schemeClr>
                    </a:solidFill>
                  </a:tcPr>
                </a:tc>
                <a:extLst>
                  <a:ext uri="{0D108BD9-81ED-4DB2-BD59-A6C34878D82A}">
                    <a16:rowId xmlns:a16="http://schemas.microsoft.com/office/drawing/2014/main" val="3709937091"/>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1850986906"/>
              </p:ext>
            </p:extLst>
          </p:nvPr>
        </p:nvGraphicFramePr>
        <p:xfrm>
          <a:off x="356859" y="5649070"/>
          <a:ext cx="8229694" cy="2606040"/>
        </p:xfrm>
        <a:graphic>
          <a:graphicData uri="http://schemas.openxmlformats.org/drawingml/2006/table">
            <a:tbl>
              <a:tblPr>
                <a:tableStyleId>{5C22544A-7EE6-4342-B048-85BDC9FD1C3A}</a:tableStyleId>
              </a:tblPr>
              <a:tblGrid>
                <a:gridCol w="1645939">
                  <a:extLst>
                    <a:ext uri="{9D8B030D-6E8A-4147-A177-3AD203B41FA5}">
                      <a16:colId xmlns:a16="http://schemas.microsoft.com/office/drawing/2014/main" val="3199095479"/>
                    </a:ext>
                  </a:extLst>
                </a:gridCol>
                <a:gridCol w="1645939">
                  <a:extLst>
                    <a:ext uri="{9D8B030D-6E8A-4147-A177-3AD203B41FA5}">
                      <a16:colId xmlns:a16="http://schemas.microsoft.com/office/drawing/2014/main" val="3448716465"/>
                    </a:ext>
                  </a:extLst>
                </a:gridCol>
                <a:gridCol w="2180229">
                  <a:extLst>
                    <a:ext uri="{9D8B030D-6E8A-4147-A177-3AD203B41FA5}">
                      <a16:colId xmlns:a16="http://schemas.microsoft.com/office/drawing/2014/main" val="3550319895"/>
                    </a:ext>
                  </a:extLst>
                </a:gridCol>
                <a:gridCol w="2757587">
                  <a:extLst>
                    <a:ext uri="{9D8B030D-6E8A-4147-A177-3AD203B41FA5}">
                      <a16:colId xmlns:a16="http://schemas.microsoft.com/office/drawing/2014/main" val="1273532800"/>
                    </a:ext>
                  </a:extLst>
                </a:gridCol>
              </a:tblGrid>
              <a:tr h="137037">
                <a:tc>
                  <a:txBody>
                    <a:bodyPr/>
                    <a:lstStyle/>
                    <a:p>
                      <a:pPr marL="45720" marR="45720" algn="l">
                        <a:spcBef>
                          <a:spcPts val="200"/>
                        </a:spcBef>
                        <a:spcAft>
                          <a:spcPts val="200"/>
                        </a:spcAft>
                      </a:pPr>
                      <a:r>
                        <a:rPr lang="en-US" sz="1000" b="1" dirty="0">
                          <a:effectLst/>
                        </a:rPr>
                        <a:t>Actor Option</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1000" b="1" dirty="0">
                          <a:effectLst/>
                        </a:rPr>
                        <a:t>Code</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300"/>
                        </a:spcBef>
                        <a:spcAft>
                          <a:spcPts val="300"/>
                        </a:spcAft>
                      </a:pPr>
                      <a:r>
                        <a:rPr lang="en-US" sz="1000" b="1" dirty="0">
                          <a:effectLst/>
                        </a:rPr>
                        <a:t>Returns</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1000" b="1" dirty="0">
                          <a:effectLst/>
                        </a:rPr>
                        <a:t>Resource (Data Element)</a:t>
                      </a:r>
                      <a:endParaRPr lang="it-IT" sz="10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134850812"/>
                  </a:ext>
                </a:extLst>
              </a:tr>
              <a:tr h="0">
                <a:tc rowSpan="2">
                  <a:txBody>
                    <a:bodyPr/>
                    <a:lstStyle/>
                    <a:p>
                      <a:pPr marL="45720" marR="45720" algn="l">
                        <a:spcBef>
                          <a:spcPts val="200"/>
                        </a:spcBef>
                        <a:spcAft>
                          <a:spcPts val="200"/>
                        </a:spcAft>
                      </a:pPr>
                      <a:r>
                        <a:rPr lang="en-US" sz="900" dirty="0">
                          <a:effectLst/>
                        </a:rPr>
                        <a:t>Vital Signs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COBSCAT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All Vital Signs</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Vital Signs Observation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4273011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Any Code from the Vital Signs </a:t>
                      </a:r>
                      <a:r>
                        <a:rPr lang="en-US" sz="800" dirty="0">
                          <a:effectLst/>
                        </a:rPr>
                        <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The vital sign identified by the code</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Vital Signs Observation </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087255945"/>
                  </a:ext>
                </a:extLst>
              </a:tr>
              <a:tr h="0">
                <a:tc rowSpan="5">
                  <a:txBody>
                    <a:bodyPr/>
                    <a:lstStyle/>
                    <a:p>
                      <a:pPr marL="45720" marR="45720" algn="l">
                        <a:spcBef>
                          <a:spcPts val="200"/>
                        </a:spcBef>
                        <a:spcAft>
                          <a:spcPts val="200"/>
                        </a:spcAft>
                      </a:pPr>
                      <a:r>
                        <a:rPr lang="en-US" sz="900" dirty="0">
                          <a:effectLst/>
                        </a:rPr>
                        <a:t>Problems and Allergies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MEDCCAT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problem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Problem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717557264"/>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CONDLIST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Concern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Concern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088529138"/>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PROBLIST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Problem Concerns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Problem Concern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69428909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INTOLIST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Allergy Concerns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Allergy and Intolerance Concern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379544623"/>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RISKLIST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Risks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Concern Entry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559747031"/>
                  </a:ext>
                </a:extLst>
              </a:tr>
              <a:tr h="0">
                <a:tc rowSpan="2">
                  <a:txBody>
                    <a:bodyPr/>
                    <a:lstStyle/>
                    <a:p>
                      <a:pPr marL="45720" marR="45720" algn="l">
                        <a:spcBef>
                          <a:spcPts val="200"/>
                        </a:spcBef>
                        <a:spcAft>
                          <a:spcPts val="200"/>
                        </a:spcAft>
                      </a:pPr>
                      <a:r>
                        <a:rPr lang="en-US" sz="900">
                          <a:effectLst/>
                        </a:rPr>
                        <a:t>Diagnostic Results Option</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LABCAT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Lab Results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Simple Observations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381707191"/>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DICAT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Imaging Results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Simple Observations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081707843"/>
                  </a:ext>
                </a:extLst>
              </a:tr>
              <a:tr h="0">
                <a:tc rowSpan="5">
                  <a:txBody>
                    <a:bodyPr/>
                    <a:lstStyle/>
                    <a:p>
                      <a:pPr marL="45720" marR="45720" algn="l">
                        <a:spcBef>
                          <a:spcPts val="200"/>
                        </a:spcBef>
                        <a:spcAft>
                          <a:spcPts val="200"/>
                        </a:spcAft>
                      </a:pPr>
                      <a:r>
                        <a:rPr lang="en-US" sz="900" dirty="0">
                          <a:effectLst/>
                        </a:rPr>
                        <a:t>Medications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RXCAT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49531962"/>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968183282"/>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CURMEDLIST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active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757364845"/>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DISCHMEDLIST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Discharge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920595494"/>
                  </a:ext>
                </a:extLst>
              </a:tr>
              <a:tr h="0">
                <a:tc vMerge="1">
                  <a:txBody>
                    <a:bodyPr/>
                    <a:lstStyle/>
                    <a:p>
                      <a:endParaRPr lang="it-IT"/>
                    </a:p>
                  </a:txBody>
                  <a:tcPr/>
                </a:tc>
                <a:tc>
                  <a:txBody>
                    <a:bodyPr/>
                    <a:lstStyle/>
                    <a:p>
                      <a:pPr marL="45720" marR="45720" algn="l">
                        <a:spcBef>
                          <a:spcPts val="200"/>
                        </a:spcBef>
                        <a:spcAft>
                          <a:spcPts val="200"/>
                        </a:spcAft>
                      </a:pPr>
                      <a:r>
                        <a:rPr lang="en-US" sz="900" dirty="0">
                          <a:effectLst/>
                        </a:rPr>
                        <a:t>HISTMEDLIST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Historical Medications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Medications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516020217"/>
                  </a:ext>
                </a:extLst>
              </a:tr>
              <a:tr h="0">
                <a:tc>
                  <a:txBody>
                    <a:bodyPr/>
                    <a:lstStyle/>
                    <a:p>
                      <a:pPr marL="45720" marR="45720" algn="l">
                        <a:spcBef>
                          <a:spcPts val="200"/>
                        </a:spcBef>
                        <a:spcAft>
                          <a:spcPts val="200"/>
                        </a:spcAft>
                      </a:pPr>
                      <a:r>
                        <a:rPr lang="en-US" sz="900">
                          <a:effectLst/>
                        </a:rPr>
                        <a:t>Immunizations Option</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IMMUCAT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Immunizations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Immunizations </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962009420"/>
                  </a:ext>
                </a:extLst>
              </a:tr>
              <a:tr h="0">
                <a:tc>
                  <a:txBody>
                    <a:bodyPr/>
                    <a:lstStyle/>
                    <a:p>
                      <a:pPr marL="45720" marR="45720" algn="l">
                        <a:spcBef>
                          <a:spcPts val="200"/>
                        </a:spcBef>
                        <a:spcAft>
                          <a:spcPts val="200"/>
                        </a:spcAft>
                      </a:pPr>
                      <a:r>
                        <a:rPr lang="en-US" sz="900" dirty="0">
                          <a:effectLst/>
                        </a:rPr>
                        <a:t>Professional Services Option</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PSVCCAT</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a:effectLst/>
                        </a:rPr>
                        <a:t>All professional service entries</a:t>
                      </a:r>
                      <a:endParaRPr lang="it-IT" sz="90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tc>
                  <a:txBody>
                    <a:bodyPr/>
                    <a:lstStyle/>
                    <a:p>
                      <a:pPr marL="45720" marR="45720" algn="l">
                        <a:spcBef>
                          <a:spcPts val="200"/>
                        </a:spcBef>
                        <a:spcAft>
                          <a:spcPts val="200"/>
                        </a:spcAft>
                      </a:pPr>
                      <a:r>
                        <a:rPr lang="en-US" sz="900" dirty="0">
                          <a:effectLst/>
                        </a:rPr>
                        <a:t>Encounters </a:t>
                      </a:r>
                      <a:br>
                        <a:rPr lang="en-US" sz="900" dirty="0">
                          <a:effectLst/>
                        </a:rPr>
                      </a:br>
                      <a:r>
                        <a:rPr lang="en-US" sz="900" dirty="0">
                          <a:effectLst/>
                        </a:rPr>
                        <a:t>Procedures Entry </a:t>
                      </a:r>
                      <a:endParaRPr lang="it-IT" sz="900" dirty="0">
                        <a:effectLst/>
                        <a:latin typeface="Times New Roman" panose="02020603050405020304" pitchFamily="18" charset="0"/>
                        <a:ea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484050128"/>
                  </a:ext>
                </a:extLst>
              </a:tr>
            </a:tbl>
          </a:graphicData>
        </a:graphic>
      </p:graphicFrame>
    </p:spTree>
    <p:extLst>
      <p:ext uri="{BB962C8B-B14F-4D97-AF65-F5344CB8AC3E}">
        <p14:creationId xmlns:p14="http://schemas.microsoft.com/office/powerpoint/2010/main" val="183691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5" name="Tabella 4"/>
          <p:cNvGraphicFramePr>
            <a:graphicFrameLocks noGrp="1"/>
          </p:cNvGraphicFramePr>
          <p:nvPr>
            <p:extLst>
              <p:ext uri="{D42A27DB-BD31-4B8C-83A1-F6EECF244321}">
                <p14:modId xmlns:p14="http://schemas.microsoft.com/office/powerpoint/2010/main" val="4023755994"/>
              </p:ext>
            </p:extLst>
          </p:nvPr>
        </p:nvGraphicFramePr>
        <p:xfrm>
          <a:off x="160322" y="900522"/>
          <a:ext cx="8860849" cy="5867320"/>
        </p:xfrm>
        <a:graphic>
          <a:graphicData uri="http://schemas.openxmlformats.org/drawingml/2006/table">
            <a:tbl>
              <a:tblPr firstRow="1" firstCol="1" bandRow="1">
                <a:tableStyleId>{5C22544A-7EE6-4342-B048-85BDC9FD1C3A}</a:tableStyleId>
              </a:tblPr>
              <a:tblGrid>
                <a:gridCol w="1381875">
                  <a:extLst>
                    <a:ext uri="{9D8B030D-6E8A-4147-A177-3AD203B41FA5}">
                      <a16:colId xmlns:a16="http://schemas.microsoft.com/office/drawing/2014/main" val="3419810207"/>
                    </a:ext>
                  </a:extLst>
                </a:gridCol>
                <a:gridCol w="4653887">
                  <a:extLst>
                    <a:ext uri="{9D8B030D-6E8A-4147-A177-3AD203B41FA5}">
                      <a16:colId xmlns:a16="http://schemas.microsoft.com/office/drawing/2014/main" val="590390802"/>
                    </a:ext>
                  </a:extLst>
                </a:gridCol>
                <a:gridCol w="2825087">
                  <a:extLst>
                    <a:ext uri="{9D8B030D-6E8A-4147-A177-3AD203B41FA5}">
                      <a16:colId xmlns:a16="http://schemas.microsoft.com/office/drawing/2014/main" val="1178583165"/>
                    </a:ext>
                  </a:extLst>
                </a:gridCol>
              </a:tblGrid>
              <a:tr h="0">
                <a:tc>
                  <a:txBody>
                    <a:bodyPr/>
                    <a:lstStyle/>
                    <a:p>
                      <a:pPr>
                        <a:spcBef>
                          <a:spcPts val="300"/>
                        </a:spcBef>
                        <a:spcAft>
                          <a:spcPts val="300"/>
                        </a:spcAft>
                      </a:pPr>
                      <a:r>
                        <a:rPr lang="en-US" sz="1050" u="sng" noProof="0" dirty="0">
                          <a:effectLst/>
                        </a:rPr>
                        <a:t>QED Category</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050" noProof="0" dirty="0">
                          <a:effectLst/>
                        </a:rPr>
                        <a:t>Description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tc>
                  <a:txBody>
                    <a:bodyPr/>
                    <a:lstStyle/>
                    <a:p>
                      <a:pPr>
                        <a:spcBef>
                          <a:spcPts val="300"/>
                        </a:spcBef>
                        <a:spcAft>
                          <a:spcPts val="300"/>
                        </a:spcAft>
                      </a:pPr>
                      <a:r>
                        <a:rPr lang="en-US" sz="1050" noProof="0" dirty="0">
                          <a:effectLst/>
                        </a:rPr>
                        <a:t>FHIR resource</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nchor="ctr"/>
                </a:tc>
                <a:extLst>
                  <a:ext uri="{0D108BD9-81ED-4DB2-BD59-A6C34878D82A}">
                    <a16:rowId xmlns:a16="http://schemas.microsoft.com/office/drawing/2014/main" val="1523062495"/>
                  </a:ext>
                </a:extLst>
              </a:tr>
              <a:tr h="588644">
                <a:tc>
                  <a:txBody>
                    <a:bodyPr/>
                    <a:lstStyle/>
                    <a:p>
                      <a:pPr>
                        <a:spcBef>
                          <a:spcPts val="300"/>
                        </a:spcBef>
                        <a:spcAft>
                          <a:spcPts val="300"/>
                        </a:spcAft>
                      </a:pPr>
                      <a:r>
                        <a:rPr lang="en-US" sz="1050" noProof="0" dirty="0">
                          <a:effectLst/>
                        </a:rPr>
                        <a:t>Common Observations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simple measurements or reported values that can be determined using simple measuring devices (e.g., Height, Weight), or which can be reported by the patient (date of last menstrual period). These measurements do NOT include anything that might be recorded as a problem, allergy, risk, or which requires interpretation, clinical decision making, or diagnostic quality equipment or procedures for performing the measurement.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3" tooltip="Vital Signs"/>
                        </a:rPr>
                        <a:t>Vital Signs</a:t>
                      </a:r>
                      <a:endParaRPr lang="en-US" sz="1050" noProof="0" dirty="0">
                        <a:effectLst/>
                      </a:endParaRPr>
                    </a:p>
                    <a:p>
                      <a:pPr>
                        <a:spcBef>
                          <a:spcPts val="0"/>
                        </a:spcBef>
                        <a:spcAft>
                          <a:spcPts val="0"/>
                        </a:spcAft>
                      </a:pPr>
                      <a:r>
                        <a:rPr lang="en-US" sz="1050" noProof="0" dirty="0">
                          <a:effectLst/>
                        </a:rPr>
                        <a:t>based on: </a:t>
                      </a:r>
                      <a:r>
                        <a:rPr lang="en-US" sz="1050" u="sng" noProof="0" dirty="0">
                          <a:effectLst/>
                          <a:hlinkClick r:id="rId4"/>
                        </a:rPr>
                        <a:t>DAF Vital Signs</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22146253"/>
                  </a:ext>
                </a:extLst>
              </a:tr>
              <a:tr h="484786">
                <a:tc>
                  <a:txBody>
                    <a:bodyPr/>
                    <a:lstStyle/>
                    <a:p>
                      <a:pPr>
                        <a:spcBef>
                          <a:spcPts val="300"/>
                        </a:spcBef>
                        <a:spcAft>
                          <a:spcPts val="300"/>
                        </a:spcAft>
                      </a:pPr>
                      <a:r>
                        <a:rPr lang="en-US" sz="1050" noProof="0" dirty="0">
                          <a:effectLst/>
                        </a:rPr>
                        <a:t>Diagnostic Results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observations made or performed using laboratory testing equipment, imaging procedures, vision examinations, et cetera.</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5" tooltip="Laboratory Results"/>
                        </a:rPr>
                        <a:t>Laboratory Results</a:t>
                      </a:r>
                      <a:endParaRPr lang="en-US" sz="1050" noProof="0" dirty="0">
                        <a:effectLst/>
                      </a:endParaRPr>
                    </a:p>
                    <a:p>
                      <a:pPr>
                        <a:spcBef>
                          <a:spcPts val="0"/>
                        </a:spcBef>
                        <a:spcAft>
                          <a:spcPts val="0"/>
                        </a:spcAft>
                      </a:pPr>
                      <a:r>
                        <a:rPr lang="en-US" sz="1050" noProof="0" dirty="0">
                          <a:effectLst/>
                        </a:rPr>
                        <a:t>based </a:t>
                      </a:r>
                      <a:r>
                        <a:rPr lang="en-US" sz="1050" u="sng" noProof="0" dirty="0">
                          <a:effectLst/>
                        </a:rPr>
                        <a:t>on</a:t>
                      </a:r>
                      <a:r>
                        <a:rPr lang="en-US" sz="1000" noProof="0" dirty="0">
                          <a:effectLst/>
                        </a:rPr>
                        <a:t> </a:t>
                      </a:r>
                      <a:r>
                        <a:rPr lang="en-US" sz="1050" noProof="0" dirty="0">
                          <a:effectLst/>
                        </a:rPr>
                        <a:t>:  </a:t>
                      </a:r>
                      <a:r>
                        <a:rPr lang="en-US" sz="1050" u="sng" noProof="0" dirty="0">
                          <a:effectLst/>
                          <a:hlinkClick r:id="rId6"/>
                        </a:rPr>
                        <a:t>DAF Results</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942201499"/>
                  </a:ext>
                </a:extLst>
              </a:tr>
              <a:tr h="628283">
                <a:tc>
                  <a:txBody>
                    <a:bodyPr/>
                    <a:lstStyle/>
                    <a:p>
                      <a:pPr>
                        <a:spcBef>
                          <a:spcPts val="300"/>
                        </a:spcBef>
                        <a:spcAft>
                          <a:spcPts val="300"/>
                        </a:spcAft>
                      </a:pPr>
                      <a:r>
                        <a:rPr lang="en-US" sz="1050" noProof="0" dirty="0">
                          <a:effectLst/>
                        </a:rPr>
                        <a:t>Problems and Allergies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These are a collection of diagnoses, clinical findings, allergies, or other risk factors that are recorded for the patient. The information may be obtained from patient reports, or through clinical decision making. It includes such information as would be found in social and family history sections of clinical reports. This classification can be further subdivided into three groups.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See the following three sub-categories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429485241"/>
                  </a:ext>
                </a:extLst>
              </a:tr>
              <a:tr h="376194">
                <a:tc>
                  <a:txBody>
                    <a:bodyPr/>
                    <a:lstStyle/>
                    <a:p>
                      <a:pPr marL="171450" indent="-171450">
                        <a:spcBef>
                          <a:spcPts val="300"/>
                        </a:spcBef>
                        <a:spcAft>
                          <a:spcPts val="300"/>
                        </a:spcAft>
                        <a:buFont typeface="Arial" panose="020B0604020202020204" pitchFamily="34" charset="0"/>
                        <a:buChar char="•"/>
                      </a:pPr>
                      <a:r>
                        <a:rPr lang="en-US" sz="1050" noProof="0" dirty="0">
                          <a:effectLst/>
                        </a:rPr>
                        <a:t>Conditions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disease conditions for the patient.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p>
                    <a:p>
                      <a:pPr marL="19685">
                        <a:spcBef>
                          <a:spcPts val="0"/>
                        </a:spcBef>
                        <a:spcAft>
                          <a:spcPts val="0"/>
                        </a:spcAft>
                      </a:pPr>
                      <a:r>
                        <a:rPr lang="en-US" sz="1050" u="sng" noProof="0" dirty="0">
                          <a:effectLst/>
                          <a:hlinkClick r:id="rId7" tooltip="Problems and Health Concerns"/>
                        </a:rPr>
                        <a:t>Problems and Health Concerns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8"/>
                        </a:rPr>
                        <a:t>DAF-Condition (aka Problem)</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618251558"/>
                  </a:ext>
                </a:extLst>
              </a:tr>
              <a:tr h="376194">
                <a:tc>
                  <a:txBody>
                    <a:bodyPr/>
                    <a:lstStyle/>
                    <a:p>
                      <a:pPr marL="171450" indent="-171450">
                        <a:spcBef>
                          <a:spcPts val="300"/>
                        </a:spcBef>
                        <a:spcAft>
                          <a:spcPts val="300"/>
                        </a:spcAft>
                        <a:buFont typeface="Arial" panose="020B0604020202020204" pitchFamily="34" charset="0"/>
                        <a:buChar char="•"/>
                      </a:pPr>
                      <a:r>
                        <a:rPr lang="en-US" sz="1050" noProof="0" dirty="0">
                          <a:effectLst/>
                        </a:rPr>
                        <a:t>Intolerances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patient's allergies and other intolerances.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9" tooltip="Allergies"/>
                        </a:rPr>
                        <a:t>Allergies</a:t>
                      </a:r>
                      <a:endParaRPr lang="en-US" sz="1050" noProof="0" dirty="0">
                        <a:effectLst/>
                      </a:endParaRPr>
                    </a:p>
                    <a:p>
                      <a:pPr>
                        <a:spcBef>
                          <a:spcPts val="0"/>
                        </a:spcBef>
                        <a:spcAft>
                          <a:spcPts val="0"/>
                        </a:spcAft>
                      </a:pPr>
                      <a:r>
                        <a:rPr lang="en-US" sz="1050" noProof="0" dirty="0">
                          <a:effectLst/>
                        </a:rPr>
                        <a:t>based on: </a:t>
                      </a:r>
                      <a:r>
                        <a:rPr lang="en-US" sz="1050" u="sng" noProof="0" dirty="0">
                          <a:effectLst/>
                          <a:hlinkClick r:id="rId10"/>
                        </a:rPr>
                        <a:t>DAF </a:t>
                      </a:r>
                      <a:r>
                        <a:rPr lang="en-US" sz="1050" u="sng" noProof="0" dirty="0" err="1">
                          <a:effectLst/>
                          <a:hlinkClick r:id="rId10"/>
                        </a:rPr>
                        <a:t>AllergyIntolerance</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2214038052"/>
                  </a:ext>
                </a:extLst>
              </a:tr>
              <a:tr h="418855">
                <a:tc>
                  <a:txBody>
                    <a:bodyPr/>
                    <a:lstStyle/>
                    <a:p>
                      <a:pPr marL="171450" indent="-171450">
                        <a:spcBef>
                          <a:spcPts val="300"/>
                        </a:spcBef>
                        <a:spcAft>
                          <a:spcPts val="300"/>
                        </a:spcAft>
                        <a:buFont typeface="Arial" panose="020B0604020202020204" pitchFamily="34" charset="0"/>
                        <a:buChar char="•"/>
                      </a:pPr>
                      <a:r>
                        <a:rPr lang="en-US" sz="1050" noProof="0" dirty="0">
                          <a:effectLst/>
                        </a:rPr>
                        <a:t>Risk Factors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patients significant risk factors, as might be established based on a review of family history, social history, occupational exposures, et cetera. By themselves, they may not be indicative of a disease condition, but could contribute to one.</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p>
                    <a:p>
                      <a:pPr>
                        <a:spcBef>
                          <a:spcPts val="0"/>
                        </a:spcBef>
                        <a:spcAft>
                          <a:spcPts val="0"/>
                        </a:spcAft>
                      </a:pPr>
                      <a:r>
                        <a:rPr lang="en-US" sz="1050" noProof="0" dirty="0">
                          <a:effectLst/>
                        </a:rPr>
                        <a:t>?to consider? </a:t>
                      </a:r>
                      <a:r>
                        <a:rPr lang="en-US" sz="1050" u="sng" noProof="0" dirty="0">
                          <a:effectLst/>
                          <a:hlinkClick r:id="rId11" tooltip="Smoking Status"/>
                        </a:rPr>
                        <a:t>Smoking Status</a:t>
                      </a:r>
                      <a:endParaRPr lang="en-US" sz="1050" noProof="0" dirty="0">
                        <a:effectLst/>
                      </a:endParaRPr>
                    </a:p>
                    <a:p>
                      <a:pPr>
                        <a:spcBef>
                          <a:spcPts val="0"/>
                        </a:spcBef>
                        <a:spcAft>
                          <a:spcPts val="0"/>
                        </a:spcAft>
                      </a:pPr>
                      <a:r>
                        <a:rPr lang="en-US" sz="1050" noProof="0" dirty="0">
                          <a:effectLst/>
                        </a:rPr>
                        <a:t>?to consider? Observation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55181077"/>
                  </a:ext>
                </a:extLst>
              </a:tr>
              <a:tr h="593378">
                <a:tc>
                  <a:txBody>
                    <a:bodyPr/>
                    <a:lstStyle/>
                    <a:p>
                      <a:pPr>
                        <a:spcBef>
                          <a:spcPts val="300"/>
                        </a:spcBef>
                        <a:spcAft>
                          <a:spcPts val="300"/>
                        </a:spcAft>
                      </a:pPr>
                      <a:r>
                        <a:rPr lang="en-US" sz="1050" noProof="0" dirty="0">
                          <a:effectLst/>
                        </a:rPr>
                        <a:t>Medications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the medications that a patient is or has been taking for treatment of one or more conditions.</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2" tooltip="Allergies"/>
                        </a:rPr>
                        <a:t>Medication</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3"/>
                        </a:rPr>
                        <a:t>DAF Medication Statement</a:t>
                      </a:r>
                      <a:br>
                        <a:rPr lang="en-US" sz="1050" u="sng" noProof="0" dirty="0">
                          <a:effectLst/>
                          <a:hlinkClick r:id="rId13"/>
                        </a:rPr>
                      </a:br>
                      <a:r>
                        <a:rPr lang="en-US" sz="1050" u="sng" strike="noStrike" noProof="0" dirty="0">
                          <a:effectLst/>
                          <a:hlinkClick r:id="rId13"/>
                        </a:rPr>
                        <a:t>DAF Medication Order</a:t>
                      </a:r>
                      <a:r>
                        <a:rPr lang="en-US" sz="1050" u="sng" noProof="0" dirty="0">
                          <a:effectLst/>
                          <a:hlinkClick r:id="rId13"/>
                        </a:rPr>
                        <a:t> </a:t>
                      </a:r>
                    </a:p>
                    <a:p>
                      <a:pPr>
                        <a:spcBef>
                          <a:spcPts val="0"/>
                        </a:spcBef>
                        <a:spcAft>
                          <a:spcPts val="0"/>
                        </a:spcAft>
                      </a:pPr>
                      <a:r>
                        <a:rPr lang="en-US" sz="1050" u="none" strike="noStrike" noProof="0" dirty="0">
                          <a:effectLst/>
                          <a:hlinkClick r:id="rId13"/>
                        </a:rPr>
                        <a:t>?to consider? DAF Medication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3762696712"/>
                  </a:ext>
                </a:extLst>
              </a:tr>
              <a:tr h="376194">
                <a:tc>
                  <a:txBody>
                    <a:bodyPr/>
                    <a:lstStyle/>
                    <a:p>
                      <a:pPr>
                        <a:spcBef>
                          <a:spcPts val="300"/>
                        </a:spcBef>
                        <a:spcAft>
                          <a:spcPts val="300"/>
                        </a:spcAft>
                      </a:pPr>
                      <a:r>
                        <a:rPr lang="en-US" sz="1050" noProof="0" dirty="0">
                          <a:effectLst/>
                        </a:rPr>
                        <a:t>Immunizations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immunizations that have been given, or which are planned to be given to the patient.</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4" tooltip="Immunizations"/>
                        </a:rPr>
                        <a:t>Immunizations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5"/>
                        </a:rPr>
                        <a:t>DAF Immunization</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93383871"/>
                  </a:ext>
                </a:extLst>
              </a:tr>
              <a:tr h="504178">
                <a:tc>
                  <a:txBody>
                    <a:bodyPr/>
                    <a:lstStyle/>
                    <a:p>
                      <a:pPr>
                        <a:spcBef>
                          <a:spcPts val="300"/>
                        </a:spcBef>
                        <a:spcAft>
                          <a:spcPts val="300"/>
                        </a:spcAft>
                      </a:pPr>
                      <a:r>
                        <a:rPr lang="en-US" sz="1050" noProof="0" dirty="0">
                          <a:effectLst/>
                        </a:rPr>
                        <a:t>Professional Services</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300"/>
                        </a:spcBef>
                        <a:spcAft>
                          <a:spcPts val="300"/>
                        </a:spcAft>
                      </a:pPr>
                      <a:r>
                        <a:rPr lang="en-US" sz="1000" noProof="0" dirty="0">
                          <a:effectLst/>
                        </a:rPr>
                        <a:t>This is a collection of procedures and/or encounters which the patient has participated in, or is expected to participate in.</a:t>
                      </a:r>
                      <a:endParaRPr lang="en-US" sz="1000" noProof="0" dirty="0">
                        <a:effectLst/>
                        <a:latin typeface="Times New Roman" panose="02020603050405020304" pitchFamily="18" charset="0"/>
                        <a:ea typeface="Times New Roman" panose="02020603050405020304" pitchFamily="18" charset="0"/>
                      </a:endParaRPr>
                    </a:p>
                  </a:txBody>
                  <a:tcPr marL="34905" marR="34905" marT="0" marB="0"/>
                </a:tc>
                <a:tc>
                  <a:txBody>
                    <a:bodyPr/>
                    <a:lstStyle/>
                    <a:p>
                      <a:pPr>
                        <a:spcBef>
                          <a:spcPts val="0"/>
                        </a:spcBef>
                        <a:spcAft>
                          <a:spcPts val="0"/>
                        </a:spcAft>
                      </a:pPr>
                      <a:r>
                        <a:rPr lang="en-US" sz="1050" noProof="0" dirty="0">
                          <a:effectLst/>
                        </a:rPr>
                        <a:t>Argonauts:  </a:t>
                      </a:r>
                      <a:r>
                        <a:rPr lang="en-US" sz="1050" u="sng" noProof="0" dirty="0">
                          <a:effectLst/>
                          <a:hlinkClick r:id="rId16" tooltip="Procedures"/>
                        </a:rPr>
                        <a:t>Procedures</a:t>
                      </a:r>
                      <a:endParaRPr lang="en-US" sz="1050" noProof="0" dirty="0">
                        <a:effectLst/>
                      </a:endParaRPr>
                    </a:p>
                    <a:p>
                      <a:pPr>
                        <a:spcBef>
                          <a:spcPts val="0"/>
                        </a:spcBef>
                        <a:spcAft>
                          <a:spcPts val="0"/>
                        </a:spcAft>
                      </a:pPr>
                      <a:r>
                        <a:rPr lang="en-US" sz="1050" noProof="0" dirty="0">
                          <a:effectLst/>
                        </a:rPr>
                        <a:t>based on: </a:t>
                      </a:r>
                    </a:p>
                    <a:p>
                      <a:pPr>
                        <a:spcBef>
                          <a:spcPts val="0"/>
                        </a:spcBef>
                        <a:spcAft>
                          <a:spcPts val="0"/>
                        </a:spcAft>
                      </a:pPr>
                      <a:r>
                        <a:rPr lang="en-US" sz="1050" u="sng" noProof="0" dirty="0">
                          <a:effectLst/>
                          <a:hlinkClick r:id="rId17"/>
                        </a:rPr>
                        <a:t>DAF Procedure</a:t>
                      </a:r>
                      <a:r>
                        <a:rPr lang="en-US" sz="1050" noProof="0" dirty="0">
                          <a:effectLst/>
                        </a:rPr>
                        <a:t> </a:t>
                      </a:r>
                    </a:p>
                    <a:p>
                      <a:pPr>
                        <a:spcBef>
                          <a:spcPts val="0"/>
                        </a:spcBef>
                        <a:spcAft>
                          <a:spcPts val="0"/>
                        </a:spcAft>
                      </a:pPr>
                      <a:r>
                        <a:rPr lang="en-US" sz="1050" noProof="0" dirty="0">
                          <a:effectLst/>
                        </a:rPr>
                        <a:t>?to consider? </a:t>
                      </a:r>
                      <a:r>
                        <a:rPr lang="en-US" sz="1050" u="sng" noProof="0" dirty="0">
                          <a:effectLst/>
                          <a:hlinkClick r:id="rId18"/>
                        </a:rPr>
                        <a:t>DAF-Encounter</a:t>
                      </a:r>
                      <a:r>
                        <a:rPr lang="en-US" sz="1050" noProof="0" dirty="0">
                          <a:effectLst/>
                        </a:rPr>
                        <a:t> </a:t>
                      </a:r>
                      <a:endParaRPr lang="en-US" sz="1050" noProof="0" dirty="0">
                        <a:effectLst/>
                        <a:latin typeface="Times New Roman" panose="02020603050405020304" pitchFamily="18" charset="0"/>
                        <a:ea typeface="Times New Roman" panose="02020603050405020304" pitchFamily="18" charset="0"/>
                      </a:endParaRPr>
                    </a:p>
                  </a:txBody>
                  <a:tcPr marL="34905" marR="34905" marT="0" marB="0"/>
                </a:tc>
                <a:extLst>
                  <a:ext uri="{0D108BD9-81ED-4DB2-BD59-A6C34878D82A}">
                    <a16:rowId xmlns:a16="http://schemas.microsoft.com/office/drawing/2014/main" val="713202022"/>
                  </a:ext>
                </a:extLst>
              </a:tr>
            </a:tbl>
          </a:graphicData>
        </a:graphic>
      </p:graphicFrame>
      <p:sp>
        <p:nvSpPr>
          <p:cNvPr id="10" name="Title 1"/>
          <p:cNvSpPr>
            <a:spLocks noGrp="1"/>
          </p:cNvSpPr>
          <p:nvPr>
            <p:ph type="ctrTitle"/>
          </p:nvPr>
        </p:nvSpPr>
        <p:spPr>
          <a:xfrm>
            <a:off x="3166532" y="152917"/>
            <a:ext cx="5681133" cy="747605"/>
          </a:xfrm>
        </p:spPr>
        <p:txBody>
          <a:bodyPr>
            <a:noAutofit/>
          </a:bodyPr>
          <a:lstStyle/>
          <a:p>
            <a:pPr algn="l"/>
            <a:r>
              <a:rPr lang="en-US" sz="2200" b="1" dirty="0">
                <a:solidFill>
                  <a:srgbClr val="5A4099"/>
                </a:solidFill>
                <a:latin typeface="Arial"/>
                <a:cs typeface="Arial"/>
              </a:rPr>
              <a:t>QEDm: </a:t>
            </a:r>
            <a:r>
              <a:rPr lang="en-US" sz="2200" b="1" dirty="0">
                <a:solidFill>
                  <a:srgbClr val="5A4099"/>
                </a:solidFill>
                <a:highlight>
                  <a:srgbClr val="FFFF00"/>
                </a:highlight>
                <a:latin typeface="Arial"/>
                <a:cs typeface="Arial"/>
              </a:rPr>
              <a:t>details</a:t>
            </a:r>
            <a:br>
              <a:rPr lang="en-US" sz="2200" b="1" dirty="0">
                <a:solidFill>
                  <a:srgbClr val="5A4099"/>
                </a:solidFill>
                <a:latin typeface="Arial"/>
                <a:cs typeface="Arial"/>
              </a:rPr>
            </a:br>
            <a:r>
              <a:rPr lang="en-US" sz="2200" b="1" dirty="0">
                <a:solidFill>
                  <a:srgbClr val="5A4099"/>
                </a:solidFill>
                <a:latin typeface="Arial"/>
                <a:cs typeface="Arial"/>
              </a:rPr>
              <a:t>DAF Resources into QED classification</a:t>
            </a:r>
            <a:endParaRPr lang="en-US" sz="2200" dirty="0">
              <a:solidFill>
                <a:srgbClr val="5A4099"/>
              </a:solidFill>
              <a:latin typeface="Arial"/>
              <a:cs typeface="Arial"/>
            </a:endParaRPr>
          </a:p>
        </p:txBody>
      </p:sp>
    </p:spTree>
    <p:extLst>
      <p:ext uri="{BB962C8B-B14F-4D97-AF65-F5344CB8AC3E}">
        <p14:creationId xmlns:p14="http://schemas.microsoft.com/office/powerpoint/2010/main" val="1858996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Suggested CPs for existing Profiles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62210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3166532" y="152917"/>
            <a:ext cx="5681133" cy="747605"/>
          </a:xfrm>
        </p:spPr>
        <p:txBody>
          <a:bodyPr>
            <a:noAutofit/>
          </a:bodyPr>
          <a:lstStyle/>
          <a:p>
            <a:pPr algn="l"/>
            <a:r>
              <a:rPr lang="en-US" sz="2300" b="1" dirty="0">
                <a:solidFill>
                  <a:srgbClr val="5A4099"/>
                </a:solidFill>
                <a:latin typeface="Arial Narrow" panose="020B0606020202030204" pitchFamily="34" charset="0"/>
                <a:cs typeface="Arial"/>
              </a:rPr>
              <a:t>Suggested SPs for existing </a:t>
            </a:r>
            <a:br>
              <a:rPr lang="en-US" sz="2300" b="1" dirty="0">
                <a:solidFill>
                  <a:srgbClr val="5A4099"/>
                </a:solidFill>
                <a:latin typeface="Arial Narrow" panose="020B0606020202030204" pitchFamily="34" charset="0"/>
                <a:cs typeface="Arial"/>
              </a:rPr>
            </a:br>
            <a:r>
              <a:rPr lang="en-US" sz="2300" b="1" dirty="0">
                <a:solidFill>
                  <a:srgbClr val="5A4099"/>
                </a:solidFill>
                <a:latin typeface="Arial Narrow" panose="020B0606020202030204" pitchFamily="34" charset="0"/>
                <a:cs typeface="Arial"/>
              </a:rPr>
              <a:t>PCC QED and RECON Profiles</a:t>
            </a:r>
          </a:p>
        </p:txBody>
      </p:sp>
      <p:sp>
        <p:nvSpPr>
          <p:cNvPr id="3" name="Subtitle 2"/>
          <p:cNvSpPr>
            <a:spLocks noGrp="1"/>
          </p:cNvSpPr>
          <p:nvPr>
            <p:ph type="subTitle" idx="1"/>
          </p:nvPr>
        </p:nvSpPr>
        <p:spPr>
          <a:xfrm>
            <a:off x="617970" y="1381328"/>
            <a:ext cx="8068830" cy="4731442"/>
          </a:xfrm>
        </p:spPr>
        <p:txBody>
          <a:bodyPr>
            <a:normAutofit/>
          </a:bodyPr>
          <a:lstStyle/>
          <a:p>
            <a:pPr marL="531813" indent="-531813" algn="l"/>
            <a:r>
              <a:rPr lang="it-IT" sz="2400" b="1" dirty="0">
                <a:solidFill>
                  <a:schemeClr val="accent1">
                    <a:lumMod val="75000"/>
                  </a:schemeClr>
                </a:solidFill>
              </a:rPr>
              <a:t>#1:  </a:t>
            </a:r>
            <a:r>
              <a:rPr lang="en-US" sz="2400" b="1" dirty="0">
                <a:solidFill>
                  <a:schemeClr val="tx1"/>
                </a:solidFill>
              </a:rPr>
              <a:t>align QED &amp; RECON supplements to the current IHE supplement template</a:t>
            </a:r>
          </a:p>
          <a:p>
            <a:pPr marL="984250" indent="-266700" algn="l">
              <a:spcBef>
                <a:spcPts val="600"/>
              </a:spcBef>
              <a:spcAft>
                <a:spcPts val="600"/>
              </a:spcAft>
              <a:buFont typeface="Courier New" panose="02070309020205020404" pitchFamily="49" charset="0"/>
              <a:buChar char="o"/>
              <a:tabLst>
                <a:tab pos="1524000" algn="l"/>
              </a:tabLst>
            </a:pPr>
            <a:r>
              <a:rPr lang="en-US" sz="2000" dirty="0">
                <a:solidFill>
                  <a:schemeClr val="tx1"/>
                </a:solidFill>
              </a:rPr>
              <a:t>Some collateral information could be removed, since already present elsewhere, to make</a:t>
            </a:r>
            <a:r>
              <a:rPr lang="en-US" sz="2000" dirty="0">
                <a:solidFill>
                  <a:schemeClr val="tx1"/>
                </a:solidFill>
                <a:sym typeface="Wingdings" panose="05000000000000000000" pitchFamily="2" charset="2"/>
              </a:rPr>
              <a:t> all easier to understand</a:t>
            </a:r>
          </a:p>
          <a:p>
            <a:pPr marL="92075" algn="l">
              <a:spcBef>
                <a:spcPts val="0"/>
              </a:spcBef>
            </a:pPr>
            <a:endParaRPr lang="en-US" sz="2400" dirty="0">
              <a:solidFill>
                <a:schemeClr val="tx1"/>
              </a:solidFill>
              <a:sym typeface="Wingdings" panose="05000000000000000000" pitchFamily="2" charset="2"/>
            </a:endParaRPr>
          </a:p>
          <a:p>
            <a:pPr marL="531813" indent="-531813" algn="l">
              <a:spcBef>
                <a:spcPts val="600"/>
              </a:spcBef>
              <a:spcAft>
                <a:spcPts val="600"/>
              </a:spcAft>
            </a:pPr>
            <a:r>
              <a:rPr lang="it-IT" sz="2400" b="1" dirty="0">
                <a:solidFill>
                  <a:schemeClr val="accent1">
                    <a:lumMod val="75000"/>
                  </a:schemeClr>
                </a:solidFill>
              </a:rPr>
              <a:t>#2: </a:t>
            </a:r>
            <a:r>
              <a:rPr lang="en-US" sz="2400" b="1" dirty="0">
                <a:solidFill>
                  <a:schemeClr val="tx1"/>
                </a:solidFill>
              </a:rPr>
              <a:t> reorganize RECON profile, by considering the new QEDm profile </a:t>
            </a:r>
            <a:r>
              <a:rPr lang="en-US" sz="2000" b="1" dirty="0">
                <a:solidFill>
                  <a:schemeClr val="tx1"/>
                </a:solidFill>
              </a:rPr>
              <a:t>(QEDm to be used in RECON as already done for QED)</a:t>
            </a:r>
            <a:endParaRPr lang="en-US" sz="2400" b="1" dirty="0">
              <a:solidFill>
                <a:schemeClr val="tx1"/>
              </a:solidFill>
            </a:endParaRPr>
          </a:p>
          <a:p>
            <a:pPr algn="l">
              <a:spcBef>
                <a:spcPts val="600"/>
              </a:spcBef>
              <a:spcAft>
                <a:spcPts val="600"/>
              </a:spcAft>
            </a:pPr>
            <a:endParaRPr lang="en-US" sz="2400" b="1" dirty="0">
              <a:solidFill>
                <a:schemeClr val="tx1"/>
              </a:solidFill>
            </a:endParaRPr>
          </a:p>
          <a:p>
            <a:pPr algn="l">
              <a:spcBef>
                <a:spcPts val="600"/>
              </a:spcBef>
              <a:spcAft>
                <a:spcPts val="600"/>
              </a:spcAft>
            </a:pPr>
            <a:r>
              <a:rPr lang="en-US" sz="2400" dirty="0">
                <a:solidFill>
                  <a:schemeClr val="tx1"/>
                </a:solidFill>
                <a:sym typeface="Wingdings" panose="05000000000000000000" pitchFamily="2" charset="2"/>
              </a:rPr>
              <a:t></a:t>
            </a:r>
            <a:r>
              <a:rPr lang="en-US" sz="2400" dirty="0">
                <a:solidFill>
                  <a:schemeClr val="tx1"/>
                </a:solidFill>
              </a:rPr>
              <a:t>It seems that those are next step after </a:t>
            </a:r>
            <a:r>
              <a:rPr lang="en-US" sz="2400" dirty="0" err="1">
                <a:solidFill>
                  <a:schemeClr val="tx1"/>
                </a:solidFill>
              </a:rPr>
              <a:t>QEDm</a:t>
            </a:r>
            <a:r>
              <a:rPr lang="en-US" sz="2400" dirty="0">
                <a:solidFill>
                  <a:schemeClr val="tx1"/>
                </a:solidFill>
              </a:rPr>
              <a:t> has reached trial implementation.  Is it OK to have them identified as open issues in </a:t>
            </a:r>
            <a:r>
              <a:rPr lang="en-US" sz="2400" dirty="0" err="1">
                <a:solidFill>
                  <a:schemeClr val="tx1"/>
                </a:solidFill>
              </a:rPr>
              <a:t>QEDm</a:t>
            </a:r>
            <a:r>
              <a:rPr lang="en-US" sz="2400" dirty="0">
                <a:solidFill>
                  <a:schemeClr val="tx1"/>
                </a:solidFill>
              </a:rPr>
              <a:t> to be handled by PCC Technical Committee ?</a:t>
            </a:r>
          </a:p>
          <a:p>
            <a:pPr marL="285750" indent="-285750" algn="l">
              <a:spcBef>
                <a:spcPts val="600"/>
              </a:spcBef>
              <a:spcAft>
                <a:spcPts val="600"/>
              </a:spcAft>
              <a:buFont typeface="Arial" panose="020B0604020202020204" pitchFamily="34" charset="0"/>
              <a:buChar char="•"/>
            </a:pPr>
            <a:endParaRPr lang="en-US" sz="1100" dirty="0">
              <a:solidFill>
                <a:schemeClr val="tx1"/>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0852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2666" y="152917"/>
            <a:ext cx="5782733" cy="747605"/>
          </a:xfrm>
        </p:spPr>
        <p:txBody>
          <a:bodyPr>
            <a:noAutofit/>
          </a:bodyPr>
          <a:lstStyle/>
          <a:p>
            <a:pPr algn="l"/>
            <a:r>
              <a:rPr lang="en-US" sz="2200" b="1" dirty="0">
                <a:solidFill>
                  <a:srgbClr val="5A4099"/>
                </a:solidFill>
                <a:latin typeface="Arial"/>
                <a:cs typeface="Arial"/>
              </a:rPr>
              <a:t>PDLS environment and multilevel granularity access to health information</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pSp>
        <p:nvGrpSpPr>
          <p:cNvPr id="4" name="Group 3"/>
          <p:cNvGrpSpPr/>
          <p:nvPr/>
        </p:nvGrpSpPr>
        <p:grpSpPr>
          <a:xfrm>
            <a:off x="1337240" y="1390020"/>
            <a:ext cx="5288687" cy="5221670"/>
            <a:chOff x="1422674" y="1346055"/>
            <a:chExt cx="5288687" cy="5221670"/>
          </a:xfrm>
        </p:grpSpPr>
        <p:sp>
          <p:nvSpPr>
            <p:cNvPr id="58" name="Freeform: Shape 57"/>
            <p:cNvSpPr/>
            <p:nvPr/>
          </p:nvSpPr>
          <p:spPr>
            <a:xfrm>
              <a:off x="3436785" y="1346055"/>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it-IT" sz="1400" b="1" kern="1200" dirty="0">
                  <a:solidFill>
                    <a:srgbClr val="4472C4">
                      <a:lumMod val="75000"/>
                    </a:srgbClr>
                  </a:solidFill>
                  <a:latin typeface="Calibri" panose="020F0502020204030204"/>
                  <a:ea typeface="+mn-ea"/>
                  <a:cs typeface="+mn-cs"/>
                </a:rPr>
                <a:t>Hospital</a:t>
              </a:r>
            </a:p>
          </p:txBody>
        </p:sp>
        <p:sp>
          <p:nvSpPr>
            <p:cNvPr id="60" name="Freeform: Shape 59"/>
            <p:cNvSpPr/>
            <p:nvPr/>
          </p:nvSpPr>
          <p:spPr>
            <a:xfrm>
              <a:off x="5447332" y="2868240"/>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en-US" sz="1400" b="1" kern="1200" noProof="0" dirty="0">
                  <a:solidFill>
                    <a:srgbClr val="4472C4">
                      <a:lumMod val="75000"/>
                    </a:srgbClr>
                  </a:solidFill>
                  <a:latin typeface="Calibri" panose="020F0502020204030204"/>
                  <a:ea typeface="+mn-ea"/>
                  <a:cs typeface="+mn-cs"/>
                </a:rPr>
                <a:t>Specialist</a:t>
              </a:r>
            </a:p>
          </p:txBody>
        </p:sp>
        <p:sp>
          <p:nvSpPr>
            <p:cNvPr id="62" name="Freeform: Shape 61"/>
            <p:cNvSpPr/>
            <p:nvPr/>
          </p:nvSpPr>
          <p:spPr>
            <a:xfrm>
              <a:off x="4654735" y="5303696"/>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61705" tIns="61705" rIns="61705" bIns="61705" numCol="1" spcCol="1270" anchor="b" anchorCtr="0">
              <a:noAutofit/>
            </a:bodyPr>
            <a:lstStyle/>
            <a:p>
              <a:pPr marL="0" lvl="0" indent="0" algn="ctr" defTabSz="622300">
                <a:lnSpc>
                  <a:spcPct val="90000"/>
                </a:lnSpc>
                <a:spcBef>
                  <a:spcPct val="0"/>
                </a:spcBef>
                <a:spcAft>
                  <a:spcPct val="35000"/>
                </a:spcAft>
                <a:buNone/>
              </a:pPr>
              <a:r>
                <a:rPr lang="it-IT" sz="1300" b="1" kern="1200" dirty="0">
                  <a:solidFill>
                    <a:srgbClr val="4472C4">
                      <a:lumMod val="75000"/>
                    </a:srgbClr>
                  </a:solidFill>
                  <a:latin typeface="Calibri" panose="020F0502020204030204"/>
                  <a:ea typeface="+mn-ea"/>
                  <a:cs typeface="+mn-cs"/>
                </a:rPr>
                <a:t>Emergency </a:t>
              </a:r>
              <a:r>
                <a:rPr lang="en-US" sz="1300" b="1" kern="1200" noProof="0" dirty="0">
                  <a:solidFill>
                    <a:srgbClr val="4472C4">
                      <a:lumMod val="75000"/>
                    </a:srgbClr>
                  </a:solidFill>
                  <a:latin typeface="Calibri" panose="020F0502020204030204"/>
                  <a:ea typeface="+mn-ea"/>
                  <a:cs typeface="+mn-cs"/>
                </a:rPr>
                <a:t>Department</a:t>
              </a:r>
              <a:endParaRPr lang="en-US" sz="1300" kern="1200" noProof="0" dirty="0">
                <a:solidFill>
                  <a:srgbClr val="4472C4">
                    <a:lumMod val="75000"/>
                  </a:srgbClr>
                </a:solidFill>
                <a:latin typeface="Calibri" panose="020F0502020204030204"/>
                <a:ea typeface="+mn-ea"/>
                <a:cs typeface="+mn-cs"/>
              </a:endParaRPr>
            </a:p>
          </p:txBody>
        </p:sp>
        <p:sp>
          <p:nvSpPr>
            <p:cNvPr id="64" name="Freeform: Shape 63"/>
            <p:cNvSpPr/>
            <p:nvPr/>
          </p:nvSpPr>
          <p:spPr>
            <a:xfrm>
              <a:off x="2172327" y="5301525"/>
              <a:ext cx="1264029" cy="123571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b" anchorCtr="0">
              <a:noAutofit/>
            </a:bodyPr>
            <a:lstStyle/>
            <a:p>
              <a:pPr marL="0" lvl="0" indent="0" algn="ctr" defTabSz="622300">
                <a:lnSpc>
                  <a:spcPct val="90000"/>
                </a:lnSpc>
                <a:spcBef>
                  <a:spcPct val="0"/>
                </a:spcBef>
                <a:spcAft>
                  <a:spcPts val="600"/>
                </a:spcAft>
                <a:buNone/>
              </a:pPr>
              <a:endParaRPr lang="en-US" sz="1400" b="1" kern="1200" noProof="0" dirty="0">
                <a:solidFill>
                  <a:srgbClr val="4472C4">
                    <a:lumMod val="75000"/>
                  </a:srgbClr>
                </a:solidFill>
                <a:latin typeface="Calibri" panose="020F0502020204030204"/>
                <a:ea typeface="+mn-ea"/>
                <a:cs typeface="+mn-cs"/>
              </a:endParaRPr>
            </a:p>
            <a:p>
              <a:pPr marL="0" lvl="0" indent="0" algn="ctr" defTabSz="622300">
                <a:lnSpc>
                  <a:spcPct val="90000"/>
                </a:lnSpc>
                <a:spcBef>
                  <a:spcPct val="0"/>
                </a:spcBef>
                <a:spcAft>
                  <a:spcPts val="600"/>
                </a:spcAft>
                <a:buNone/>
              </a:pPr>
              <a:endParaRPr lang="en-US" sz="1400" b="1" dirty="0">
                <a:solidFill>
                  <a:srgbClr val="4472C4">
                    <a:lumMod val="75000"/>
                  </a:srgbClr>
                </a:solidFill>
                <a:latin typeface="Calibri" panose="020F0502020204030204"/>
              </a:endParaRPr>
            </a:p>
            <a:p>
              <a:pPr marL="0" lvl="0" indent="0" algn="ctr" defTabSz="622300">
                <a:lnSpc>
                  <a:spcPct val="90000"/>
                </a:lnSpc>
                <a:spcBef>
                  <a:spcPct val="0"/>
                </a:spcBef>
                <a:spcAft>
                  <a:spcPts val="600"/>
                </a:spcAft>
                <a:buNone/>
              </a:pPr>
              <a:endParaRPr lang="en-US" sz="1400" b="1" kern="1200" noProof="0" dirty="0">
                <a:solidFill>
                  <a:srgbClr val="4472C4">
                    <a:lumMod val="75000"/>
                  </a:srgbClr>
                </a:solidFill>
                <a:latin typeface="Calibri" panose="020F0502020204030204"/>
                <a:ea typeface="+mn-ea"/>
                <a:cs typeface="+mn-cs"/>
              </a:endParaRPr>
            </a:p>
            <a:p>
              <a:pPr marL="0" lvl="0" indent="0" algn="ctr" defTabSz="622300">
                <a:lnSpc>
                  <a:spcPct val="90000"/>
                </a:lnSpc>
                <a:spcBef>
                  <a:spcPct val="0"/>
                </a:spcBef>
                <a:spcAft>
                  <a:spcPts val="600"/>
                </a:spcAft>
                <a:buNone/>
              </a:pPr>
              <a:endParaRPr lang="en-US" sz="1400" b="1" dirty="0">
                <a:solidFill>
                  <a:srgbClr val="4472C4">
                    <a:lumMod val="75000"/>
                  </a:srgbClr>
                </a:solidFill>
                <a:latin typeface="Calibri" panose="020F0502020204030204"/>
              </a:endParaRPr>
            </a:p>
            <a:p>
              <a:pPr marL="0" lvl="0" indent="0" algn="ctr" defTabSz="622300">
                <a:lnSpc>
                  <a:spcPct val="90000"/>
                </a:lnSpc>
                <a:spcBef>
                  <a:spcPct val="0"/>
                </a:spcBef>
                <a:spcAft>
                  <a:spcPts val="600"/>
                </a:spcAft>
                <a:buNone/>
              </a:pPr>
              <a:r>
                <a:rPr lang="en-US" sz="1400" b="1" kern="1200" noProof="0" dirty="0">
                  <a:solidFill>
                    <a:srgbClr val="4472C4">
                      <a:lumMod val="75000"/>
                    </a:srgbClr>
                  </a:solidFill>
                  <a:latin typeface="Calibri" panose="020F0502020204030204"/>
                  <a:ea typeface="+mn-ea"/>
                  <a:cs typeface="+mn-cs"/>
                </a:rPr>
                <a:t>Laboratory</a:t>
              </a:r>
              <a:endParaRPr lang="en-US" sz="1400" kern="1200" noProof="0" dirty="0">
                <a:solidFill>
                  <a:srgbClr val="4472C4">
                    <a:lumMod val="75000"/>
                  </a:srgbClr>
                </a:solidFill>
                <a:latin typeface="Calibri" panose="020F0502020204030204"/>
                <a:ea typeface="+mn-ea"/>
                <a:cs typeface="+mn-cs"/>
              </a:endParaRPr>
            </a:p>
          </p:txBody>
        </p:sp>
        <p:sp>
          <p:nvSpPr>
            <p:cNvPr id="65" name="Freeform: Shape 64"/>
            <p:cNvSpPr/>
            <p:nvPr/>
          </p:nvSpPr>
          <p:spPr>
            <a:xfrm>
              <a:off x="1755141" y="1987273"/>
              <a:ext cx="4432681" cy="4432681"/>
            </a:xfrm>
            <a:custGeom>
              <a:avLst/>
              <a:gdLst/>
              <a:ahLst/>
              <a:cxnLst/>
              <a:rect l="0" t="0" r="0" b="0"/>
              <a:pathLst>
                <a:path>
                  <a:moveTo>
                    <a:pt x="202407" y="2118147"/>
                  </a:moveTo>
                  <a:arcTo wR="1394565" hR="1394565" stAng="8924657" swAng="1937324"/>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66" name="Freeform: Shape 65"/>
            <p:cNvSpPr/>
            <p:nvPr/>
          </p:nvSpPr>
          <p:spPr>
            <a:xfrm>
              <a:off x="1422674" y="2868240"/>
              <a:ext cx="1264029" cy="1264029"/>
            </a:xfrm>
            <a:custGeom>
              <a:avLst/>
              <a:gdLst>
                <a:gd name="connsiteX0" fmla="*/ 0 w 1264029"/>
                <a:gd name="connsiteY0" fmla="*/ 210676 h 1264029"/>
                <a:gd name="connsiteX1" fmla="*/ 210676 w 1264029"/>
                <a:gd name="connsiteY1" fmla="*/ 0 h 1264029"/>
                <a:gd name="connsiteX2" fmla="*/ 1053353 w 1264029"/>
                <a:gd name="connsiteY2" fmla="*/ 0 h 1264029"/>
                <a:gd name="connsiteX3" fmla="*/ 1264029 w 1264029"/>
                <a:gd name="connsiteY3" fmla="*/ 210676 h 1264029"/>
                <a:gd name="connsiteX4" fmla="*/ 1264029 w 1264029"/>
                <a:gd name="connsiteY4" fmla="*/ 1053353 h 1264029"/>
                <a:gd name="connsiteX5" fmla="*/ 1053353 w 1264029"/>
                <a:gd name="connsiteY5" fmla="*/ 1264029 h 1264029"/>
                <a:gd name="connsiteX6" fmla="*/ 210676 w 1264029"/>
                <a:gd name="connsiteY6" fmla="*/ 1264029 h 1264029"/>
                <a:gd name="connsiteX7" fmla="*/ 0 w 1264029"/>
                <a:gd name="connsiteY7" fmla="*/ 1053353 h 1264029"/>
                <a:gd name="connsiteX8" fmla="*/ 0 w 1264029"/>
                <a:gd name="connsiteY8" fmla="*/ 210676 h 12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29" h="1264029">
                  <a:moveTo>
                    <a:pt x="0" y="210676"/>
                  </a:moveTo>
                  <a:cubicBezTo>
                    <a:pt x="0" y="94323"/>
                    <a:pt x="94323" y="0"/>
                    <a:pt x="210676" y="0"/>
                  </a:cubicBezTo>
                  <a:lnTo>
                    <a:pt x="1053353" y="0"/>
                  </a:lnTo>
                  <a:cubicBezTo>
                    <a:pt x="1169706" y="0"/>
                    <a:pt x="1264029" y="94323"/>
                    <a:pt x="1264029" y="210676"/>
                  </a:cubicBezTo>
                  <a:lnTo>
                    <a:pt x="1264029" y="1053353"/>
                  </a:lnTo>
                  <a:cubicBezTo>
                    <a:pt x="1264029" y="1169706"/>
                    <a:pt x="1169706" y="1264029"/>
                    <a:pt x="1053353" y="1264029"/>
                  </a:cubicBezTo>
                  <a:lnTo>
                    <a:pt x="210676" y="1264029"/>
                  </a:lnTo>
                  <a:cubicBezTo>
                    <a:pt x="94323" y="1264029"/>
                    <a:pt x="0" y="1169706"/>
                    <a:pt x="0" y="1053353"/>
                  </a:cubicBezTo>
                  <a:lnTo>
                    <a:pt x="0" y="210676"/>
                  </a:lnTo>
                  <a:close/>
                </a:path>
              </a:pathLst>
            </a:custGeom>
            <a:solidFill>
              <a:sysClr val="window" lastClr="FFFFFF"/>
            </a:solidFill>
            <a:ln w="9525" cap="flat" cmpd="sng" algn="ctr">
              <a:solidFill>
                <a:srgbClr val="4472C4">
                  <a:lumMod val="75000"/>
                </a:srgbClr>
              </a:solidFill>
              <a:prstDash val="solid"/>
              <a:miter lim="800000"/>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115045" tIns="115045" rIns="115045" bIns="115045" numCol="1" spcCol="1270" anchor="t" anchorCtr="0">
              <a:noAutofit/>
            </a:bodyPr>
            <a:lstStyle/>
            <a:p>
              <a:pPr marL="0" lvl="0" indent="0" algn="ctr" defTabSz="622300">
                <a:lnSpc>
                  <a:spcPct val="90000"/>
                </a:lnSpc>
                <a:spcBef>
                  <a:spcPct val="0"/>
                </a:spcBef>
                <a:spcAft>
                  <a:spcPct val="35000"/>
                </a:spcAft>
                <a:buNone/>
              </a:pPr>
              <a:r>
                <a:rPr lang="it-IT" sz="1400" b="1" kern="1200" dirty="0">
                  <a:solidFill>
                    <a:srgbClr val="4472C4">
                      <a:lumMod val="75000"/>
                    </a:srgbClr>
                  </a:solidFill>
                  <a:latin typeface="Calibri" panose="020F0502020204030204"/>
                  <a:ea typeface="+mn-ea"/>
                  <a:cs typeface="+mn-cs"/>
                </a:rPr>
                <a:t>GP</a:t>
              </a:r>
              <a:endParaRPr lang="it-IT" sz="1600" b="1" kern="1200" dirty="0">
                <a:solidFill>
                  <a:srgbClr val="4472C4">
                    <a:lumMod val="75000"/>
                  </a:srgbClr>
                </a:solidFill>
                <a:latin typeface="Calibri" panose="020F0502020204030204"/>
                <a:ea typeface="+mn-ea"/>
                <a:cs typeface="+mn-cs"/>
              </a:endParaRPr>
            </a:p>
          </p:txBody>
        </p:sp>
        <p:sp>
          <p:nvSpPr>
            <p:cNvPr id="67" name="Freeform: Shape 66"/>
            <p:cNvSpPr/>
            <p:nvPr/>
          </p:nvSpPr>
          <p:spPr>
            <a:xfrm>
              <a:off x="1900233" y="1857274"/>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pic>
        <p:nvPicPr>
          <p:cNvPr id="6" name="Immagine 5"/>
          <p:cNvPicPr>
            <a:picLocks noChangeAspect="1"/>
          </p:cNvPicPr>
          <p:nvPr/>
        </p:nvPicPr>
        <p:blipFill>
          <a:blip r:embed="rId3"/>
          <a:stretch>
            <a:fillRect/>
          </a:stretch>
        </p:blipFill>
        <p:spPr>
          <a:xfrm>
            <a:off x="4535804" y="2904753"/>
            <a:ext cx="584324" cy="508896"/>
          </a:xfrm>
          <a:prstGeom prst="rect">
            <a:avLst/>
          </a:prstGeom>
          <a:noFill/>
        </p:spPr>
      </p:pic>
      <p:sp>
        <p:nvSpPr>
          <p:cNvPr id="7" name="Esagono 6"/>
          <p:cNvSpPr/>
          <p:nvPr/>
        </p:nvSpPr>
        <p:spPr>
          <a:xfrm>
            <a:off x="6770685" y="4446380"/>
            <a:ext cx="2144714" cy="1804534"/>
          </a:xfrm>
          <a:prstGeom prst="hexagon">
            <a:avLst/>
          </a:prstGeom>
          <a:solidFill>
            <a:srgbClr val="FFC000">
              <a:lumMod val="40000"/>
              <a:lumOff val="60000"/>
            </a:srgbClr>
          </a:solidFill>
          <a:ln w="9525" cap="flat" cmpd="sng" algn="ctr">
            <a:solidFill>
              <a:srgbClr val="ED7D31"/>
            </a:solid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300"/>
              </a:spcBef>
              <a:spcAft>
                <a:spcPts val="200"/>
              </a:spcAft>
              <a:buClrTx/>
              <a:buSzTx/>
              <a:buFontTx/>
              <a:buNone/>
              <a:tabLst/>
              <a:defRPr/>
            </a:pPr>
            <a:r>
              <a:rPr kumimoji="0" lang="en-US" sz="1400" b="1" i="0" u="none" strike="noStrike" kern="0" cap="none" spc="0" normalizeH="0" baseline="0" noProof="0" dirty="0">
                <a:ln>
                  <a:noFill/>
                </a:ln>
                <a:solidFill>
                  <a:srgbClr val="C55A11"/>
                </a:solidFill>
                <a:effectLst/>
                <a:uLnTx/>
                <a:uFillTx/>
                <a:latin typeface="Calibri" panose="020F0502020204030204"/>
                <a:ea typeface="Times New Roman" panose="02020603050405020304" pitchFamily="18" charset="0"/>
                <a:cs typeface="Times New Roman" panose="02020603050405020304" pitchFamily="18" charset="0"/>
              </a:rPr>
              <a:t>DATA ELEMENT:</a:t>
            </a:r>
            <a:endParaRPr kumimoji="0" lang="it-IT" sz="2800" b="0" i="0" u="none" strike="noStrike" kern="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Vital Signs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Diagnostic Results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Problems &amp; Allergies</a:t>
            </a:r>
            <a:b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b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Professional Services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Immunizations</a:t>
            </a:r>
            <a:endParaRPr lang="it-IT"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rPr>
              <a:t>Medications</a:t>
            </a:r>
            <a:endParaRPr lang="it-IT" sz="1050" b="1" kern="0" dirty="0">
              <a:solidFill>
                <a:schemeClr val="accent6">
                  <a:lumMod val="50000"/>
                </a:schemeClr>
              </a:solidFill>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8" name="Rettangolo con singolo angolo ritagliato 7"/>
          <p:cNvSpPr/>
          <p:nvPr/>
        </p:nvSpPr>
        <p:spPr>
          <a:xfrm>
            <a:off x="7087821" y="2255824"/>
            <a:ext cx="1584815" cy="1945634"/>
          </a:xfrm>
          <a:prstGeom prst="snip1Rect">
            <a:avLst>
              <a:gd name="adj" fmla="val 15986"/>
            </a:avLst>
          </a:prstGeom>
          <a:solidFill>
            <a:srgbClr val="70AD47">
              <a:lumMod val="40000"/>
              <a:lumOff val="60000"/>
            </a:srgbClr>
          </a:solidFill>
          <a:ln w="9525"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wrap="square" lIns="72000" tIns="0" rIns="0" bIns="36000" rtlCol="0" anchor="t" anchorCtr="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US" sz="12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 DOCUMENTS:</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Consultation Note</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Laboratory Report</a:t>
            </a:r>
            <a:endParaRPr lang="it-IT" sz="2400" kern="0" dirty="0">
              <a:solidFill>
                <a:srgbClr val="70AD47">
                  <a:lumMod val="50000"/>
                </a:srgbClr>
              </a:solidFill>
              <a:latin typeface="Times New Roman" panose="02020603050405020304" pitchFamily="18" charset="0"/>
              <a:ea typeface="Times New Roman" panose="02020603050405020304" pitchFamily="18" charset="0"/>
            </a:endParaRPr>
          </a:p>
          <a:p>
            <a:pPr marL="0" marR="0" lvl="0" indent="0" defTabSz="914400" eaLnBrk="1" fontAlgn="auto" latinLnBrk="0" hangingPunct="1">
              <a:lnSpc>
                <a:spcPct val="100000"/>
              </a:lnSpc>
              <a:spcBef>
                <a:spcPts val="300"/>
              </a:spcBef>
              <a:spcAft>
                <a:spcPts val="300"/>
              </a:spcAft>
              <a:buClrTx/>
              <a:buSzTx/>
              <a:buFontTx/>
              <a:buNone/>
              <a:tabLst/>
              <a:defRPr/>
            </a:pPr>
            <a:r>
              <a:rPr kumimoji="0" lang="en-US" sz="11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Discharge Summary</a:t>
            </a:r>
            <a:endParaRPr kumimoji="0" lang="it-IT" sz="24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a:p>
            <a:pPr marL="27305" marR="0" lvl="0" indent="0" defTabSz="914400" eaLnBrk="1" fontAlgn="auto" latinLnBrk="0" hangingPunct="1">
              <a:lnSpc>
                <a:spcPct val="100000"/>
              </a:lnSpc>
              <a:spcBef>
                <a:spcPts val="100"/>
              </a:spcBef>
              <a:spcAft>
                <a:spcPts val="100"/>
              </a:spcAft>
              <a:buClrTx/>
              <a:buSzTx/>
              <a:buFontTx/>
              <a:buNone/>
              <a:tabLst/>
              <a:defRPr/>
            </a:pPr>
            <a:r>
              <a:rPr kumimoji="0" lang="en-US" sz="105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pSp>
        <p:nvGrpSpPr>
          <p:cNvPr id="10" name="Gruppo 8"/>
          <p:cNvGrpSpPr/>
          <p:nvPr/>
        </p:nvGrpSpPr>
        <p:grpSpPr>
          <a:xfrm>
            <a:off x="3613417" y="1730260"/>
            <a:ext cx="749986" cy="776407"/>
            <a:chOff x="2158409" y="215541"/>
            <a:chExt cx="500971" cy="494843"/>
          </a:xfrm>
        </p:grpSpPr>
        <p:grpSp>
          <p:nvGrpSpPr>
            <p:cNvPr id="11" name="Gruppo 49"/>
            <p:cNvGrpSpPr/>
            <p:nvPr/>
          </p:nvGrpSpPr>
          <p:grpSpPr>
            <a:xfrm>
              <a:off x="2268062" y="254256"/>
              <a:ext cx="286743" cy="385964"/>
              <a:chOff x="2268062" y="254256"/>
              <a:chExt cx="286743" cy="385964"/>
            </a:xfrm>
          </p:grpSpPr>
          <p:sp>
            <p:nvSpPr>
              <p:cNvPr id="13" name="Rettangolo con singolo angolo ritagliato 51"/>
              <p:cNvSpPr/>
              <p:nvPr/>
            </p:nvSpPr>
            <p:spPr>
              <a:xfrm>
                <a:off x="2289222" y="254256"/>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14" name="Rettangolo con singolo angolo ritagliato 52"/>
              <p:cNvSpPr/>
              <p:nvPr/>
            </p:nvSpPr>
            <p:spPr>
              <a:xfrm>
                <a:off x="2268062" y="276597"/>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15" name="Diagramma 53"/>
              <p:cNvGraphicFramePr/>
              <p:nvPr/>
            </p:nvGraphicFramePr>
            <p:xfrm>
              <a:off x="2279062" y="375781"/>
              <a:ext cx="259667" cy="264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 name="Disco magnetico 50"/>
            <p:cNvSpPr/>
            <p:nvPr/>
          </p:nvSpPr>
          <p:spPr>
            <a:xfrm>
              <a:off x="2158409" y="215541"/>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 name="Connettore 2 9"/>
          <p:cNvCxnSpPr>
            <a:cxnSpLocks/>
          </p:cNvCxnSpPr>
          <p:nvPr/>
        </p:nvCxnSpPr>
        <p:spPr>
          <a:xfrm flipH="1" flipV="1">
            <a:off x="3903569" y="2370814"/>
            <a:ext cx="3066" cy="1131301"/>
          </a:xfrm>
          <a:prstGeom prst="straightConnector1">
            <a:avLst/>
          </a:prstGeom>
          <a:noFill/>
          <a:ln w="25400" cap="flat" cmpd="sng" algn="ctr">
            <a:solidFill>
              <a:srgbClr val="4472C4"/>
            </a:solidFill>
            <a:prstDash val="solid"/>
            <a:miter lim="800000"/>
            <a:tailEnd type="triangle"/>
          </a:ln>
          <a:effectLst/>
        </p:spPr>
      </p:cxnSp>
      <p:cxnSp>
        <p:nvCxnSpPr>
          <p:cNvPr id="17" name="Connettore 2 10"/>
          <p:cNvCxnSpPr>
            <a:cxnSpLocks/>
          </p:cNvCxnSpPr>
          <p:nvPr/>
        </p:nvCxnSpPr>
        <p:spPr>
          <a:xfrm flipV="1">
            <a:off x="4016362" y="2177359"/>
            <a:ext cx="4684" cy="1302434"/>
          </a:xfrm>
          <a:prstGeom prst="straightConnector1">
            <a:avLst/>
          </a:prstGeom>
          <a:noFill/>
          <a:ln w="25400" cap="flat" cmpd="dbl" algn="ctr">
            <a:solidFill>
              <a:srgbClr val="ED7D31"/>
            </a:solidFill>
            <a:prstDash val="solid"/>
            <a:miter lim="800000"/>
            <a:tailEnd type="stealth"/>
          </a:ln>
          <a:effectLst/>
        </p:spPr>
      </p:cxnSp>
      <p:grpSp>
        <p:nvGrpSpPr>
          <p:cNvPr id="18" name="Gruppo 11"/>
          <p:cNvGrpSpPr/>
          <p:nvPr/>
        </p:nvGrpSpPr>
        <p:grpSpPr>
          <a:xfrm>
            <a:off x="1619195" y="3231835"/>
            <a:ext cx="749986" cy="776407"/>
            <a:chOff x="826321" y="1172570"/>
            <a:chExt cx="500971" cy="494843"/>
          </a:xfrm>
        </p:grpSpPr>
        <p:grpSp>
          <p:nvGrpSpPr>
            <p:cNvPr id="19" name="Gruppo 44"/>
            <p:cNvGrpSpPr/>
            <p:nvPr/>
          </p:nvGrpSpPr>
          <p:grpSpPr>
            <a:xfrm>
              <a:off x="939986" y="1214935"/>
              <a:ext cx="286743" cy="385964"/>
              <a:chOff x="939986" y="1214935"/>
              <a:chExt cx="286743" cy="385964"/>
            </a:xfrm>
          </p:grpSpPr>
          <p:sp>
            <p:nvSpPr>
              <p:cNvPr id="21" name="Rettangolo con singolo angolo ritagliato 46"/>
              <p:cNvSpPr/>
              <p:nvPr/>
            </p:nvSpPr>
            <p:spPr>
              <a:xfrm>
                <a:off x="961146" y="1214935"/>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22" name="Rettangolo con singolo angolo ritagliato 47"/>
              <p:cNvSpPr/>
              <p:nvPr/>
            </p:nvSpPr>
            <p:spPr>
              <a:xfrm>
                <a:off x="939986" y="1237276"/>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3" name="Diagramma 48"/>
              <p:cNvGraphicFramePr/>
              <p:nvPr>
                <p:extLst/>
              </p:nvPr>
            </p:nvGraphicFramePr>
            <p:xfrm>
              <a:off x="950986" y="1336460"/>
              <a:ext cx="259667" cy="2644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20" name="Disco magnetico 45"/>
            <p:cNvSpPr/>
            <p:nvPr/>
          </p:nvSpPr>
          <p:spPr>
            <a:xfrm>
              <a:off x="826321" y="1172570"/>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uppo 12"/>
          <p:cNvGrpSpPr/>
          <p:nvPr/>
        </p:nvGrpSpPr>
        <p:grpSpPr>
          <a:xfrm>
            <a:off x="2355609" y="5457928"/>
            <a:ext cx="749986" cy="776407"/>
            <a:chOff x="1318226" y="2566505"/>
            <a:chExt cx="500971" cy="494843"/>
          </a:xfrm>
        </p:grpSpPr>
        <p:grpSp>
          <p:nvGrpSpPr>
            <p:cNvPr id="25" name="Gruppo 39"/>
            <p:cNvGrpSpPr/>
            <p:nvPr/>
          </p:nvGrpSpPr>
          <p:grpSpPr>
            <a:xfrm>
              <a:off x="1436375" y="2607166"/>
              <a:ext cx="286743" cy="385964"/>
              <a:chOff x="1436375" y="2607166"/>
              <a:chExt cx="286743" cy="385964"/>
            </a:xfrm>
          </p:grpSpPr>
          <p:sp>
            <p:nvSpPr>
              <p:cNvPr id="27" name="Rettangolo con singolo angolo ritagliato 41"/>
              <p:cNvSpPr/>
              <p:nvPr/>
            </p:nvSpPr>
            <p:spPr>
              <a:xfrm>
                <a:off x="1457535" y="2607166"/>
                <a:ext cx="265583" cy="365291"/>
              </a:xfrm>
              <a:prstGeom prst="snip1Rect">
                <a:avLst>
                  <a:gd name="adj" fmla="val 20925"/>
                </a:avLst>
              </a:prstGeom>
              <a:solidFill>
                <a:srgbClr val="70AD47">
                  <a:lumMod val="60000"/>
                  <a:lumOff val="40000"/>
                </a:srgbClr>
              </a:solidFill>
              <a:ln w="6350" cap="flat" cmpd="sng" algn="ctr">
                <a:solidFill>
                  <a:srgbClr val="70AD47">
                    <a:lumMod val="50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28" name="Rettangolo con singolo angolo ritagliato 42"/>
              <p:cNvSpPr/>
              <p:nvPr/>
            </p:nvSpPr>
            <p:spPr>
              <a:xfrm>
                <a:off x="1436375" y="2629507"/>
                <a:ext cx="268963" cy="358190"/>
              </a:xfrm>
              <a:prstGeom prst="snip1Rect">
                <a:avLst>
                  <a:gd name="adj" fmla="val 17584"/>
                </a:avLst>
              </a:prstGeom>
              <a:solidFill>
                <a:srgbClr val="70AD47">
                  <a:lumMod val="60000"/>
                  <a:lumOff val="40000"/>
                </a:srgbClr>
              </a:solidFill>
              <a:ln w="6350" cap="flat" cmpd="sng" algn="ctr">
                <a:solidFill>
                  <a:srgbClr val="70AD47">
                    <a:lumMod val="50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29" name="Diagramma 43"/>
              <p:cNvGraphicFramePr/>
              <p:nvPr>
                <p:extLst/>
              </p:nvPr>
            </p:nvGraphicFramePr>
            <p:xfrm>
              <a:off x="1447375" y="2728691"/>
              <a:ext cx="259667" cy="26443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26" name="Disco magnetico 40"/>
            <p:cNvSpPr/>
            <p:nvPr/>
          </p:nvSpPr>
          <p:spPr>
            <a:xfrm>
              <a:off x="1318226" y="2566505"/>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0" name="Gruppo 13"/>
          <p:cNvGrpSpPr/>
          <p:nvPr/>
        </p:nvGrpSpPr>
        <p:grpSpPr>
          <a:xfrm>
            <a:off x="5585756" y="3245897"/>
            <a:ext cx="749986" cy="776407"/>
            <a:chOff x="3475880" y="1181532"/>
            <a:chExt cx="500971" cy="494843"/>
          </a:xfrm>
        </p:grpSpPr>
        <p:grpSp>
          <p:nvGrpSpPr>
            <p:cNvPr id="31" name="Gruppo 34"/>
            <p:cNvGrpSpPr/>
            <p:nvPr/>
          </p:nvGrpSpPr>
          <p:grpSpPr>
            <a:xfrm>
              <a:off x="3584466" y="1219549"/>
              <a:ext cx="286743" cy="385964"/>
              <a:chOff x="3584466" y="1219549"/>
              <a:chExt cx="286743" cy="385964"/>
            </a:xfrm>
          </p:grpSpPr>
          <p:sp>
            <p:nvSpPr>
              <p:cNvPr id="33" name="Rettangolo con singolo angolo ritagliato 36"/>
              <p:cNvSpPr/>
              <p:nvPr/>
            </p:nvSpPr>
            <p:spPr>
              <a:xfrm>
                <a:off x="3605626" y="1219549"/>
                <a:ext cx="265583" cy="365291"/>
              </a:xfrm>
              <a:prstGeom prst="snip1Rect">
                <a:avLst>
                  <a:gd name="adj" fmla="val 20925"/>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34" name="Rettangolo con singolo angolo ritagliato 37"/>
              <p:cNvSpPr/>
              <p:nvPr/>
            </p:nvSpPr>
            <p:spPr>
              <a:xfrm>
                <a:off x="3584466" y="1241890"/>
                <a:ext cx="268963" cy="358190"/>
              </a:xfrm>
              <a:prstGeom prst="snip1Rect">
                <a:avLst>
                  <a:gd name="adj" fmla="val 17584"/>
                </a:avLst>
              </a:prstGeom>
              <a:solidFill>
                <a:srgbClr val="70AD47">
                  <a:lumMod val="40000"/>
                  <a:lumOff val="6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35" name="Diagramma 38"/>
              <p:cNvGraphicFramePr/>
              <p:nvPr>
                <p:extLst/>
              </p:nvPr>
            </p:nvGraphicFramePr>
            <p:xfrm>
              <a:off x="3595466" y="1341074"/>
              <a:ext cx="259667" cy="26443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sp>
          <p:nvSpPr>
            <p:cNvPr id="32" name="Disco magnetico 35"/>
            <p:cNvSpPr/>
            <p:nvPr/>
          </p:nvSpPr>
          <p:spPr>
            <a:xfrm>
              <a:off x="3475880" y="1181532"/>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uppo 14"/>
          <p:cNvGrpSpPr/>
          <p:nvPr/>
        </p:nvGrpSpPr>
        <p:grpSpPr>
          <a:xfrm>
            <a:off x="4826286" y="5410285"/>
            <a:ext cx="749986" cy="776407"/>
            <a:chOff x="2968574" y="2561006"/>
            <a:chExt cx="500971" cy="494843"/>
          </a:xfrm>
        </p:grpSpPr>
        <p:grpSp>
          <p:nvGrpSpPr>
            <p:cNvPr id="37" name="Gruppo 29"/>
            <p:cNvGrpSpPr/>
            <p:nvPr/>
          </p:nvGrpSpPr>
          <p:grpSpPr>
            <a:xfrm>
              <a:off x="3074226" y="2603942"/>
              <a:ext cx="286743" cy="405014"/>
              <a:chOff x="3074226" y="2603942"/>
              <a:chExt cx="286743" cy="405014"/>
            </a:xfrm>
          </p:grpSpPr>
          <p:sp>
            <p:nvSpPr>
              <p:cNvPr id="39" name="Rettangolo con singolo angolo ritagliato 31"/>
              <p:cNvSpPr/>
              <p:nvPr/>
            </p:nvSpPr>
            <p:spPr>
              <a:xfrm>
                <a:off x="3095386" y="2603942"/>
                <a:ext cx="265583" cy="365291"/>
              </a:xfrm>
              <a:prstGeom prst="snip1Rect">
                <a:avLst>
                  <a:gd name="adj" fmla="val 20925"/>
                </a:avLst>
              </a:prstGeom>
              <a:solidFill>
                <a:srgbClr val="70AD47">
                  <a:lumMod val="60000"/>
                  <a:lumOff val="4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36000" tIns="36000" rIns="36000" bIns="3600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a:ln>
                      <a:noFill/>
                    </a:ln>
                    <a:solidFill>
                      <a:srgbClr val="2F5597"/>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Doc</a:t>
                </a:r>
                <a:endParaRPr kumimoji="0" lang="it-IT" sz="2000" b="0" i="0" u="none" strike="noStrike" kern="0" cap="none" spc="0" normalizeH="0" baseline="0" noProof="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40" name="Rettangolo con singolo angolo ritagliato 32"/>
              <p:cNvSpPr/>
              <p:nvPr/>
            </p:nvSpPr>
            <p:spPr>
              <a:xfrm>
                <a:off x="3074226" y="2626283"/>
                <a:ext cx="268963" cy="358190"/>
              </a:xfrm>
              <a:prstGeom prst="snip1Rect">
                <a:avLst>
                  <a:gd name="adj" fmla="val 17584"/>
                </a:avLst>
              </a:prstGeom>
              <a:solidFill>
                <a:srgbClr val="70AD47">
                  <a:lumMod val="60000"/>
                  <a:lumOff val="40000"/>
                </a:srgbClr>
              </a:solidFill>
              <a:ln w="6350" cap="flat" cmpd="sng" algn="ctr">
                <a:solidFill>
                  <a:srgbClr val="70AD47">
                    <a:lumMod val="75000"/>
                  </a:srgbClr>
                </a:solidFill>
                <a:prstDash val="solid"/>
                <a:miter lim="800000"/>
              </a:ln>
              <a:effectLst>
                <a:outerShdw blurRad="50800" dist="38100" dir="2700000" algn="tl" rotWithShape="0">
                  <a:prstClr val="black">
                    <a:alpha val="40000"/>
                  </a:prstClr>
                </a:outerShdw>
              </a:effectLst>
            </p:spPr>
            <p:txBody>
              <a:bodyPr lIns="0" tIns="0" rIns="0" bIns="0" rtlCol="0" anchor="t" anchorCtr="0"/>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000" b="1" i="0" u="none" strike="noStrike" kern="0" cap="none" spc="0" normalizeH="0" baseline="0" noProof="0" dirty="0">
                    <a:ln>
                      <a:noFill/>
                    </a:ln>
                    <a:solidFill>
                      <a:srgbClr val="70AD47">
                        <a:lumMod val="50000"/>
                      </a:srgbClr>
                    </a:solidFill>
                    <a:effectLst/>
                    <a:uLnTx/>
                    <a:uFillTx/>
                    <a:latin typeface="Arial Narrow" panose="020B0606020202030204" pitchFamily="34" charset="0"/>
                    <a:ea typeface="Times New Roman" panose="02020603050405020304" pitchFamily="18" charset="0"/>
                    <a:cs typeface="Times New Roman" panose="02020603050405020304" pitchFamily="18" charset="0"/>
                  </a:rPr>
                  <a:t>CDA</a:t>
                </a:r>
                <a:endParaRPr kumimoji="0" lang="it-IT" sz="2000" b="0" i="0" u="none" strike="noStrike" kern="0" cap="none" spc="0" normalizeH="0" baseline="0" noProof="0" dirty="0">
                  <a:ln>
                    <a:noFill/>
                  </a:ln>
                  <a:solidFill>
                    <a:srgbClr val="70AD47">
                      <a:lumMod val="50000"/>
                    </a:srgbClr>
                  </a:solidFill>
                  <a:effectLst/>
                  <a:uLnTx/>
                  <a:uFillTx/>
                  <a:latin typeface="Times New Roman" panose="02020603050405020304" pitchFamily="18" charset="0"/>
                  <a:ea typeface="Times New Roman" panose="02020603050405020304" pitchFamily="18" charset="0"/>
                  <a:cs typeface="+mn-cs"/>
                </a:endParaRPr>
              </a:p>
            </p:txBody>
          </p:sp>
          <p:graphicFrame>
            <p:nvGraphicFramePr>
              <p:cNvPr id="41" name="Diagramma 33"/>
              <p:cNvGraphicFramePr/>
              <p:nvPr>
                <p:extLst/>
              </p:nvPr>
            </p:nvGraphicFramePr>
            <p:xfrm>
              <a:off x="3081416" y="2744517"/>
              <a:ext cx="259667" cy="26443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pSp>
        <p:sp>
          <p:nvSpPr>
            <p:cNvPr id="38" name="Disco magnetico 30"/>
            <p:cNvSpPr/>
            <p:nvPr/>
          </p:nvSpPr>
          <p:spPr>
            <a:xfrm>
              <a:off x="2968574" y="2561006"/>
              <a:ext cx="500971" cy="494843"/>
            </a:xfrm>
            <a:prstGeom prst="flowChartMagneticDisk">
              <a:avLst/>
            </a:prstGeom>
            <a:solidFill>
              <a:srgbClr val="4472C4">
                <a:alpha val="17000"/>
              </a:srgbClr>
            </a:solidFill>
            <a:ln w="3175"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2" name="Connettore 2 15"/>
          <p:cNvCxnSpPr>
            <a:cxnSpLocks/>
          </p:cNvCxnSpPr>
          <p:nvPr/>
        </p:nvCxnSpPr>
        <p:spPr>
          <a:xfrm flipV="1">
            <a:off x="4527486" y="3594882"/>
            <a:ext cx="1240231" cy="249370"/>
          </a:xfrm>
          <a:prstGeom prst="straightConnector1">
            <a:avLst/>
          </a:prstGeom>
          <a:noFill/>
          <a:ln w="25400" cap="flat" cmpd="sng" algn="ctr">
            <a:solidFill>
              <a:srgbClr val="4472C4"/>
            </a:solidFill>
            <a:prstDash val="solid"/>
            <a:miter lim="800000"/>
            <a:tailEnd type="triangle"/>
          </a:ln>
          <a:effectLst/>
        </p:spPr>
      </p:cxnSp>
      <p:cxnSp>
        <p:nvCxnSpPr>
          <p:cNvPr id="43" name="Connettore 2 16"/>
          <p:cNvCxnSpPr>
            <a:cxnSpLocks/>
          </p:cNvCxnSpPr>
          <p:nvPr/>
        </p:nvCxnSpPr>
        <p:spPr>
          <a:xfrm flipV="1">
            <a:off x="4521831" y="3677733"/>
            <a:ext cx="1427381" cy="291518"/>
          </a:xfrm>
          <a:prstGeom prst="straightConnector1">
            <a:avLst/>
          </a:prstGeom>
          <a:noFill/>
          <a:ln w="25400" cap="flat" cmpd="dbl" algn="ctr">
            <a:solidFill>
              <a:srgbClr val="ED7D31"/>
            </a:solidFill>
            <a:prstDash val="solid"/>
            <a:miter lim="800000"/>
            <a:tailEnd type="stealth"/>
          </a:ln>
          <a:effectLst/>
        </p:spPr>
      </p:cxnSp>
      <p:cxnSp>
        <p:nvCxnSpPr>
          <p:cNvPr id="44" name="Connettore 2 17"/>
          <p:cNvCxnSpPr>
            <a:cxnSpLocks/>
          </p:cNvCxnSpPr>
          <p:nvPr/>
        </p:nvCxnSpPr>
        <p:spPr>
          <a:xfrm>
            <a:off x="4351356" y="4521172"/>
            <a:ext cx="684988" cy="1040897"/>
          </a:xfrm>
          <a:prstGeom prst="straightConnector1">
            <a:avLst/>
          </a:prstGeom>
          <a:noFill/>
          <a:ln w="25400" cap="flat" cmpd="sng" algn="ctr">
            <a:solidFill>
              <a:srgbClr val="4472C4"/>
            </a:solidFill>
            <a:prstDash val="solid"/>
            <a:miter lim="800000"/>
            <a:tailEnd type="triangle"/>
          </a:ln>
          <a:effectLst/>
        </p:spPr>
      </p:cxnSp>
      <p:cxnSp>
        <p:nvCxnSpPr>
          <p:cNvPr id="45" name="Connettore 2 18"/>
          <p:cNvCxnSpPr>
            <a:cxnSpLocks/>
          </p:cNvCxnSpPr>
          <p:nvPr/>
        </p:nvCxnSpPr>
        <p:spPr>
          <a:xfrm>
            <a:off x="4311531" y="4665515"/>
            <a:ext cx="783067" cy="1170979"/>
          </a:xfrm>
          <a:prstGeom prst="straightConnector1">
            <a:avLst/>
          </a:prstGeom>
          <a:noFill/>
          <a:ln w="25400" cap="flat" cmpd="dbl" algn="ctr">
            <a:solidFill>
              <a:srgbClr val="ED7D31"/>
            </a:solidFill>
            <a:prstDash val="solid"/>
            <a:miter lim="800000"/>
            <a:tailEnd type="stealth"/>
          </a:ln>
          <a:effectLst/>
        </p:spPr>
      </p:cxnSp>
      <p:cxnSp>
        <p:nvCxnSpPr>
          <p:cNvPr id="46" name="Connettore 2 19"/>
          <p:cNvCxnSpPr>
            <a:cxnSpLocks/>
          </p:cNvCxnSpPr>
          <p:nvPr/>
        </p:nvCxnSpPr>
        <p:spPr>
          <a:xfrm flipH="1" flipV="1">
            <a:off x="2155839" y="3548504"/>
            <a:ext cx="1377187" cy="351799"/>
          </a:xfrm>
          <a:prstGeom prst="straightConnector1">
            <a:avLst/>
          </a:prstGeom>
          <a:noFill/>
          <a:ln w="25400" cap="flat" cmpd="sng" algn="ctr">
            <a:solidFill>
              <a:srgbClr val="4472C4"/>
            </a:solidFill>
            <a:prstDash val="solid"/>
            <a:miter lim="800000"/>
            <a:tailEnd type="triangle"/>
          </a:ln>
          <a:effectLst/>
        </p:spPr>
      </p:cxnSp>
      <p:cxnSp>
        <p:nvCxnSpPr>
          <p:cNvPr id="47" name="Connettore 2 20"/>
          <p:cNvCxnSpPr>
            <a:cxnSpLocks/>
          </p:cNvCxnSpPr>
          <p:nvPr/>
        </p:nvCxnSpPr>
        <p:spPr>
          <a:xfrm flipH="1" flipV="1">
            <a:off x="1989624" y="3621087"/>
            <a:ext cx="1417969" cy="374814"/>
          </a:xfrm>
          <a:prstGeom prst="straightConnector1">
            <a:avLst/>
          </a:prstGeom>
          <a:noFill/>
          <a:ln w="25400" cap="flat" cmpd="dbl" algn="ctr">
            <a:solidFill>
              <a:srgbClr val="ED7D31"/>
            </a:solidFill>
            <a:prstDash val="solid"/>
            <a:miter lim="800000"/>
            <a:tailEnd type="stealth"/>
          </a:ln>
          <a:effectLst/>
        </p:spPr>
      </p:cxnSp>
      <p:cxnSp>
        <p:nvCxnSpPr>
          <p:cNvPr id="48" name="Connettore 2 21"/>
          <p:cNvCxnSpPr>
            <a:cxnSpLocks/>
          </p:cNvCxnSpPr>
          <p:nvPr/>
        </p:nvCxnSpPr>
        <p:spPr>
          <a:xfrm flipH="1">
            <a:off x="2823584" y="4586928"/>
            <a:ext cx="720138" cy="974860"/>
          </a:xfrm>
          <a:prstGeom prst="straightConnector1">
            <a:avLst/>
          </a:prstGeom>
          <a:noFill/>
          <a:ln w="25400" cap="flat" cmpd="sng" algn="ctr">
            <a:solidFill>
              <a:srgbClr val="4472C4"/>
            </a:solidFill>
            <a:prstDash val="solid"/>
            <a:miter lim="800000"/>
            <a:tailEnd type="triangle"/>
          </a:ln>
          <a:effectLst/>
        </p:spPr>
      </p:cxnSp>
      <p:cxnSp>
        <p:nvCxnSpPr>
          <p:cNvPr id="49" name="Connettore 2 22"/>
          <p:cNvCxnSpPr>
            <a:cxnSpLocks/>
          </p:cNvCxnSpPr>
          <p:nvPr/>
        </p:nvCxnSpPr>
        <p:spPr>
          <a:xfrm flipH="1">
            <a:off x="2787316" y="4615291"/>
            <a:ext cx="872685" cy="1177642"/>
          </a:xfrm>
          <a:prstGeom prst="straightConnector1">
            <a:avLst/>
          </a:prstGeom>
          <a:noFill/>
          <a:ln w="25400" cap="flat" cmpd="dbl" algn="ctr">
            <a:solidFill>
              <a:srgbClr val="ED7D31"/>
            </a:solidFill>
            <a:prstDash val="solid"/>
            <a:miter lim="800000"/>
            <a:tailEnd type="stealth"/>
          </a:ln>
          <a:effectLst/>
        </p:spPr>
      </p:cxnSp>
      <p:sp>
        <p:nvSpPr>
          <p:cNvPr id="50" name="Stella a 5 punte 27"/>
          <p:cNvSpPr/>
          <p:nvPr/>
        </p:nvSpPr>
        <p:spPr>
          <a:xfrm>
            <a:off x="3183810" y="3297540"/>
            <a:ext cx="1562943" cy="1473326"/>
          </a:xfrm>
          <a:prstGeom prst="star5">
            <a:avLst>
              <a:gd name="adj" fmla="val 26732"/>
              <a:gd name="hf" fmla="val 105146"/>
              <a:gd name="vf" fmla="val 110557"/>
            </a:avLst>
          </a:prstGeom>
          <a:gradFill>
            <a:gsLst>
              <a:gs pos="0">
                <a:srgbClr val="5B9BD5">
                  <a:lumMod val="1000"/>
                  <a:lumOff val="99000"/>
                </a:srgbClr>
              </a:gs>
              <a:gs pos="35000">
                <a:srgbClr val="5B9BD5">
                  <a:lumMod val="0"/>
                  <a:lumOff val="100000"/>
                </a:srgbClr>
              </a:gs>
              <a:gs pos="100000">
                <a:srgbClr val="5B9BD5">
                  <a:lumMod val="100000"/>
                </a:srgbClr>
              </a:gs>
            </a:gsLst>
            <a:path path="circle">
              <a:fillToRect l="50000" t="-80000" r="50000" b="180000"/>
            </a:path>
          </a:gradFill>
          <a:ln w="15875"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t-I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Ovale 79"/>
          <p:cNvSpPr/>
          <p:nvPr/>
        </p:nvSpPr>
        <p:spPr>
          <a:xfrm>
            <a:off x="3434435" y="3577129"/>
            <a:ext cx="1080009" cy="1080903"/>
          </a:xfrm>
          <a:prstGeom prst="ellipse">
            <a:avLst/>
          </a:prstGeom>
          <a:gradFill>
            <a:gsLst>
              <a:gs pos="0">
                <a:srgbClr val="5B9BD5">
                  <a:lumMod val="1000"/>
                  <a:lumOff val="99000"/>
                </a:srgbClr>
              </a:gs>
              <a:gs pos="35000">
                <a:srgbClr val="5B9BD5">
                  <a:lumMod val="0"/>
                  <a:lumOff val="100000"/>
                </a:srgbClr>
              </a:gs>
              <a:gs pos="100000">
                <a:srgbClr val="E7E6E6">
                  <a:lumMod val="75000"/>
                </a:srgbClr>
              </a:gs>
            </a:gsLst>
            <a:path path="circle">
              <a:fillToRect l="50000" t="-80000" r="50000" b="180000"/>
            </a:path>
          </a:gradFill>
          <a:ln w="9525" cap="flat" cmpd="sng" algn="ctr">
            <a:solidFill>
              <a:srgbClr val="ED7D31"/>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65000"/>
                    <a:lumOff val="35000"/>
                  </a:prstClr>
                </a:solidFill>
                <a:effectLst/>
                <a:uLnTx/>
                <a:uFillTx/>
                <a:latin typeface="Calibri" panose="020F0502020204030204"/>
                <a:ea typeface="Times New Roman" panose="02020603050405020304" pitchFamily="18" charset="0"/>
                <a:cs typeface="Times New Roman" panose="02020603050405020304" pitchFamily="18" charset="0"/>
              </a:rPr>
              <a:t>Data Location Service</a:t>
            </a:r>
            <a:endParaRPr kumimoji="0" lang="it-IT" sz="1400" b="0" i="0" u="none" strike="noStrike" kern="0" cap="none" spc="0" normalizeH="0" baseline="0" noProof="0" dirty="0">
              <a:ln>
                <a:noFill/>
              </a:ln>
              <a:solidFill>
                <a:prstClr val="black">
                  <a:lumMod val="65000"/>
                  <a:lumOff val="35000"/>
                </a:prstClr>
              </a:solidFill>
              <a:effectLst/>
              <a:uLnTx/>
              <a:uFillTx/>
              <a:latin typeface="Calibri" panose="020F0502020204030204"/>
              <a:ea typeface="Times New Roman" panose="02020603050405020304" pitchFamily="18" charset="0"/>
            </a:endParaRPr>
          </a:p>
        </p:txBody>
      </p:sp>
      <p:grpSp>
        <p:nvGrpSpPr>
          <p:cNvPr id="52" name="Gruppo 24"/>
          <p:cNvGrpSpPr/>
          <p:nvPr/>
        </p:nvGrpSpPr>
        <p:grpSpPr>
          <a:xfrm>
            <a:off x="3053158" y="2917758"/>
            <a:ext cx="832890" cy="919219"/>
            <a:chOff x="2110767" y="1044828"/>
            <a:chExt cx="866884" cy="912873"/>
          </a:xfrm>
        </p:grpSpPr>
        <p:pic>
          <p:nvPicPr>
            <p:cNvPr id="53" name="Elemento grafico 13" descr="Utente"/>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110767" y="1044828"/>
              <a:ext cx="866884" cy="912873"/>
            </a:xfrm>
            <a:prstGeom prst="rect">
              <a:avLst/>
            </a:prstGeom>
            <a:effectLst>
              <a:outerShdw blurRad="63500" sx="102000" sy="102000" algn="ctr" rotWithShape="0">
                <a:prstClr val="black">
                  <a:alpha val="40000"/>
                </a:prstClr>
              </a:outerShdw>
            </a:effectLst>
          </p:spPr>
        </p:pic>
        <p:sp>
          <p:nvSpPr>
            <p:cNvPr id="54" name="Rettangolo 26"/>
            <p:cNvSpPr/>
            <p:nvPr/>
          </p:nvSpPr>
          <p:spPr>
            <a:xfrm>
              <a:off x="2189004" y="1638508"/>
              <a:ext cx="714388" cy="160467"/>
            </a:xfrm>
            <a:prstGeom prst="rect">
              <a:avLst/>
            </a:prstGeom>
          </p:spPr>
          <p:txBody>
            <a:bodyPr wrap="square" lIns="0" tIns="0" rIns="0" bIns="0">
              <a:spAutoFit/>
            </a:bodyPr>
            <a:lstStyle/>
            <a:p>
              <a:pPr algn="ctr" defTabSz="914400">
                <a:spcBef>
                  <a:spcPts val="600"/>
                </a:spcBef>
              </a:pPr>
              <a:r>
                <a:rPr lang="en-US" sz="1050" b="1" dirty="0">
                  <a:solidFill>
                    <a:srgbClr val="FFFFFF"/>
                  </a:solidFill>
                  <a:ea typeface="Times New Roman" panose="02020603050405020304" pitchFamily="18" charset="0"/>
                  <a:cs typeface="Times New Roman" panose="02020603050405020304" pitchFamily="18" charset="0"/>
                </a:rPr>
                <a:t>PATIENT</a:t>
              </a:r>
              <a:endParaRPr lang="it-IT" sz="2000" dirty="0">
                <a:solidFill>
                  <a:prstClr val="black"/>
                </a:solidFill>
                <a:latin typeface="Times New Roman" panose="02020603050405020304" pitchFamily="18" charset="0"/>
                <a:ea typeface="Times New Roman" panose="02020603050405020304" pitchFamily="18" charset="0"/>
              </a:endParaRPr>
            </a:p>
          </p:txBody>
        </p:sp>
      </p:grpSp>
      <p:cxnSp>
        <p:nvCxnSpPr>
          <p:cNvPr id="55" name="Connettore 2 80"/>
          <p:cNvCxnSpPr>
            <a:cxnSpLocks/>
          </p:cNvCxnSpPr>
          <p:nvPr/>
        </p:nvCxnSpPr>
        <p:spPr>
          <a:xfrm flipH="1">
            <a:off x="4241057" y="3353538"/>
            <a:ext cx="259811" cy="305146"/>
          </a:xfrm>
          <a:prstGeom prst="straightConnector1">
            <a:avLst/>
          </a:prstGeom>
          <a:noFill/>
          <a:ln w="25400" cap="flat" cmpd="sng" algn="ctr">
            <a:solidFill>
              <a:srgbClr val="4472C4"/>
            </a:solidFill>
            <a:prstDash val="solid"/>
            <a:miter lim="800000"/>
            <a:tailEnd type="triangle"/>
          </a:ln>
          <a:effectLst/>
        </p:spPr>
      </p:cxnSp>
      <p:cxnSp>
        <p:nvCxnSpPr>
          <p:cNvPr id="56" name="Connettore 2 81"/>
          <p:cNvCxnSpPr>
            <a:cxnSpLocks/>
            <a:endCxn id="51" idx="7"/>
          </p:cNvCxnSpPr>
          <p:nvPr/>
        </p:nvCxnSpPr>
        <p:spPr>
          <a:xfrm flipH="1">
            <a:off x="4356280" y="3456398"/>
            <a:ext cx="232034" cy="279026"/>
          </a:xfrm>
          <a:prstGeom prst="straightConnector1">
            <a:avLst/>
          </a:prstGeom>
          <a:noFill/>
          <a:ln w="25400" cap="flat" cmpd="dbl" algn="ctr">
            <a:solidFill>
              <a:srgbClr val="ED7D31"/>
            </a:solidFill>
            <a:prstDash val="solid"/>
            <a:miter lim="800000"/>
            <a:tailEnd type="stealth"/>
          </a:ln>
          <a:effectLst/>
        </p:spPr>
      </p:cxnSp>
      <p:sp>
        <p:nvSpPr>
          <p:cNvPr id="71" name="Freeform: Shape 70"/>
          <p:cNvSpPr/>
          <p:nvPr/>
        </p:nvSpPr>
        <p:spPr>
          <a:xfrm rot="4147528">
            <a:off x="1967199" y="2203767"/>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2" name="Freeform: Shape 71"/>
          <p:cNvSpPr/>
          <p:nvPr/>
        </p:nvSpPr>
        <p:spPr>
          <a:xfrm rot="8812352">
            <a:off x="1253262" y="1907046"/>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3" name="Freeform: Shape 72"/>
          <p:cNvSpPr/>
          <p:nvPr/>
        </p:nvSpPr>
        <p:spPr>
          <a:xfrm rot="12766588">
            <a:off x="1397064" y="1442343"/>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
        <p:nvSpPr>
          <p:cNvPr id="74" name="Freeform: Shape 73"/>
          <p:cNvSpPr/>
          <p:nvPr/>
        </p:nvSpPr>
        <p:spPr>
          <a:xfrm rot="17018736">
            <a:off x="1897543" y="1519084"/>
            <a:ext cx="4432681" cy="4432681"/>
          </a:xfrm>
          <a:custGeom>
            <a:avLst/>
            <a:gdLst/>
            <a:ahLst/>
            <a:cxnLst/>
            <a:rect l="0" t="0" r="0" b="0"/>
            <a:pathLst>
              <a:path>
                <a:moveTo>
                  <a:pt x="278353" y="558572"/>
                </a:moveTo>
                <a:arcTo wR="1394565" hR="1394565" stAng="13009893" swAng="2198310"/>
              </a:path>
            </a:pathLst>
          </a:custGeom>
          <a:noFill/>
          <a:ln w="6350" cap="flat" cmpd="sng" algn="ctr">
            <a:solidFill>
              <a:sysClr val="window" lastClr="FFFFFF">
                <a:lumMod val="50000"/>
              </a:sysClr>
            </a:solidFill>
            <a:prstDash val="solid"/>
            <a:miter lim="800000"/>
          </a:ln>
          <a:effectLst/>
        </p:spPr>
        <p:style>
          <a:lnRef idx="1">
            <a:scrgbClr r="0" g="0" b="0"/>
          </a:lnRef>
          <a:fillRef idx="0">
            <a:scrgbClr r="0" g="0" b="0"/>
          </a:fillRef>
          <a:effectRef idx="0">
            <a:scrgbClr r="0" g="0" b="0"/>
          </a:effectRef>
          <a:fontRef idx="minor">
            <a:schemeClr val="tx1">
              <a:hueOff val="0"/>
              <a:satOff val="0"/>
              <a:lumOff val="0"/>
              <a:alphaOff val="0"/>
            </a:schemeClr>
          </a:fontRef>
        </p:style>
      </p:sp>
    </p:spTree>
    <p:extLst>
      <p:ext uri="{BB962C8B-B14F-4D97-AF65-F5344CB8AC3E}">
        <p14:creationId xmlns:p14="http://schemas.microsoft.com/office/powerpoint/2010/main" val="82103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9994" y="1523997"/>
            <a:ext cx="2225568" cy="5138665"/>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loud 33"/>
          <p:cNvSpPr/>
          <p:nvPr/>
        </p:nvSpPr>
        <p:spPr>
          <a:xfrm>
            <a:off x="3174997" y="894640"/>
            <a:ext cx="3618543" cy="3372179"/>
          </a:xfrm>
          <a:prstGeom prst="cloud">
            <a:avLst/>
          </a:prstGeom>
          <a:solidFill>
            <a:srgbClr val="99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689118" y="257051"/>
            <a:ext cx="6454882" cy="747605"/>
          </a:xfrm>
        </p:spPr>
        <p:txBody>
          <a:bodyPr>
            <a:noAutofit/>
          </a:bodyPr>
          <a:lstStyle/>
          <a:p>
            <a:r>
              <a:rPr lang="en-US" sz="2000" b="1" dirty="0">
                <a:solidFill>
                  <a:srgbClr val="5A4099"/>
                </a:solidFill>
                <a:latin typeface="Arial"/>
                <a:cs typeface="Arial"/>
              </a:rPr>
              <a:t>Use Cases – Combined Document (whole and restful) access and Data Element Access</a:t>
            </a: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4" name="Can 3"/>
          <p:cNvSpPr/>
          <p:nvPr/>
        </p:nvSpPr>
        <p:spPr>
          <a:xfrm>
            <a:off x="3606794" y="2133596"/>
            <a:ext cx="1253067" cy="14308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Hexagon 4"/>
          <p:cNvSpPr/>
          <p:nvPr/>
        </p:nvSpPr>
        <p:spPr>
          <a:xfrm>
            <a:off x="4838695" y="2160081"/>
            <a:ext cx="1490132" cy="1303045"/>
          </a:xfrm>
          <a:prstGeom prst="hexagon">
            <a:avLst/>
          </a:prstGeom>
          <a:solidFill>
            <a:schemeClr val="accent6"/>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rPr>
              <a:t>Fine Grained Resources</a:t>
            </a:r>
          </a:p>
        </p:txBody>
      </p:sp>
      <p:sp>
        <p:nvSpPr>
          <p:cNvPr id="6" name="Rounded Rectangle 5"/>
          <p:cNvSpPr/>
          <p:nvPr/>
        </p:nvSpPr>
        <p:spPr>
          <a:xfrm>
            <a:off x="643461" y="2692397"/>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Source of Document</a:t>
            </a:r>
          </a:p>
        </p:txBody>
      </p:sp>
      <p:sp>
        <p:nvSpPr>
          <p:cNvPr id="7" name="Sun 6"/>
          <p:cNvSpPr/>
          <p:nvPr/>
        </p:nvSpPr>
        <p:spPr>
          <a:xfrm>
            <a:off x="3742261" y="1168397"/>
            <a:ext cx="1117600" cy="965199"/>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4" idx="2"/>
          </p:cNvCxnSpPr>
          <p:nvPr/>
        </p:nvCxnSpPr>
        <p:spPr>
          <a:xfrm flipV="1">
            <a:off x="2387594" y="2849030"/>
            <a:ext cx="1219200" cy="179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4529" y="2543765"/>
            <a:ext cx="1134533" cy="923330"/>
          </a:xfrm>
          <a:prstGeom prst="rect">
            <a:avLst/>
          </a:prstGeom>
          <a:noFill/>
        </p:spPr>
        <p:txBody>
          <a:bodyPr wrap="square" rtlCol="0">
            <a:spAutoFit/>
          </a:bodyPr>
          <a:lstStyle/>
          <a:p>
            <a:pPr algn="ctr"/>
            <a:r>
              <a:rPr lang="en-US" dirty="0"/>
              <a:t>Provide &amp;Register Docs</a:t>
            </a:r>
          </a:p>
        </p:txBody>
      </p:sp>
      <p:sp>
        <p:nvSpPr>
          <p:cNvPr id="27" name="TextBox 26"/>
          <p:cNvSpPr txBox="1"/>
          <p:nvPr/>
        </p:nvSpPr>
        <p:spPr>
          <a:xfrm>
            <a:off x="6610866" y="3538299"/>
            <a:ext cx="1439334" cy="923330"/>
          </a:xfrm>
          <a:prstGeom prst="rect">
            <a:avLst/>
          </a:prstGeom>
          <a:noFill/>
        </p:spPr>
        <p:txBody>
          <a:bodyPr wrap="square" rtlCol="0">
            <a:spAutoFit/>
          </a:bodyPr>
          <a:lstStyle/>
          <a:p>
            <a:pPr algn="ctr"/>
            <a:r>
              <a:rPr lang="en-US" dirty="0"/>
              <a:t>Query for</a:t>
            </a:r>
          </a:p>
          <a:p>
            <a:pPr algn="ctr"/>
            <a:r>
              <a:rPr lang="en-US" dirty="0"/>
              <a:t>Specific Data Elements</a:t>
            </a:r>
          </a:p>
        </p:txBody>
      </p:sp>
      <p:sp>
        <p:nvSpPr>
          <p:cNvPr id="31" name="Subtitle 2"/>
          <p:cNvSpPr txBox="1">
            <a:spLocks/>
          </p:cNvSpPr>
          <p:nvPr/>
        </p:nvSpPr>
        <p:spPr>
          <a:xfrm>
            <a:off x="415492" y="1710264"/>
            <a:ext cx="2200070" cy="9301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lgn="l">
              <a:spcBef>
                <a:spcPts val="0"/>
              </a:spcBef>
              <a:spcAft>
                <a:spcPts val="1200"/>
              </a:spcAft>
            </a:pPr>
            <a:r>
              <a:rPr lang="en-US" sz="2000" i="1" dirty="0">
                <a:solidFill>
                  <a:schemeClr val="tx1">
                    <a:lumMod val="65000"/>
                    <a:lumOff val="35000"/>
                  </a:schemeClr>
                </a:solidFill>
                <a:latin typeface="Arial"/>
                <a:cs typeface="Arial"/>
              </a:rPr>
              <a:t>Share Discharge Summary or Transfer of Care</a:t>
            </a:r>
          </a:p>
        </p:txBody>
      </p:sp>
      <p:sp>
        <p:nvSpPr>
          <p:cNvPr id="32" name="TextBox 31"/>
          <p:cNvSpPr txBox="1"/>
          <p:nvPr/>
        </p:nvSpPr>
        <p:spPr>
          <a:xfrm>
            <a:off x="3617870" y="1759462"/>
            <a:ext cx="1230914" cy="923330"/>
          </a:xfrm>
          <a:prstGeom prst="rect">
            <a:avLst/>
          </a:prstGeom>
          <a:noFill/>
        </p:spPr>
        <p:txBody>
          <a:bodyPr wrap="none" rtlCol="0">
            <a:spAutoFit/>
          </a:bodyPr>
          <a:lstStyle/>
          <a:p>
            <a:r>
              <a:rPr lang="en-US" b="1" dirty="0"/>
              <a:t>Document </a:t>
            </a:r>
          </a:p>
          <a:p>
            <a:r>
              <a:rPr lang="en-US" b="1" dirty="0"/>
              <a:t>Registry &amp; </a:t>
            </a:r>
          </a:p>
          <a:p>
            <a:r>
              <a:rPr lang="en-US" b="1" dirty="0"/>
              <a:t>Repository</a:t>
            </a:r>
          </a:p>
        </p:txBody>
      </p:sp>
      <p:sp>
        <p:nvSpPr>
          <p:cNvPr id="33" name="Rectangle 32"/>
          <p:cNvSpPr/>
          <p:nvPr/>
        </p:nvSpPr>
        <p:spPr>
          <a:xfrm>
            <a:off x="415493" y="4624392"/>
            <a:ext cx="8372902" cy="2055203"/>
          </a:xfrm>
          <a:prstGeom prst="rect">
            <a:avLst/>
          </a:prstGeom>
          <a:solidFill>
            <a:srgbClr val="FFFF66"/>
          </a:solidFill>
          <a:ln>
            <a:solidFill>
              <a:srgbClr val="FFFF66"/>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3" name="Subtitle 2"/>
          <p:cNvSpPr>
            <a:spLocks noGrp="1"/>
          </p:cNvSpPr>
          <p:nvPr>
            <p:ph type="subTitle" idx="1"/>
          </p:nvPr>
        </p:nvSpPr>
        <p:spPr>
          <a:xfrm>
            <a:off x="797121" y="5732519"/>
            <a:ext cx="8125480" cy="930143"/>
          </a:xfrm>
        </p:spPr>
        <p:txBody>
          <a:bodyPr>
            <a:normAutofit/>
          </a:bodyPr>
          <a:lstStyle/>
          <a:p>
            <a:pPr marL="0" lvl="1" algn="l">
              <a:spcBef>
                <a:spcPts val="0"/>
              </a:spcBef>
              <a:spcAft>
                <a:spcPts val="1200"/>
              </a:spcAft>
            </a:pPr>
            <a:r>
              <a:rPr lang="en-US" sz="2000" i="1" dirty="0">
                <a:solidFill>
                  <a:schemeClr val="tx1">
                    <a:lumMod val="65000"/>
                    <a:lumOff val="35000"/>
                  </a:schemeClr>
                </a:solidFill>
                <a:latin typeface="Arial"/>
                <a:cs typeface="Arial"/>
              </a:rPr>
              <a:t>Access Discharge Summary				Access Medication List</a:t>
            </a:r>
          </a:p>
          <a:p>
            <a:pPr marL="0" lvl="1" algn="l">
              <a:spcBef>
                <a:spcPts val="0"/>
              </a:spcBef>
              <a:spcAft>
                <a:spcPts val="1200"/>
              </a:spcAft>
            </a:pPr>
            <a:r>
              <a:rPr lang="en-US" sz="2000" i="1" dirty="0">
                <a:solidFill>
                  <a:schemeClr val="tx1">
                    <a:lumMod val="65000"/>
                    <a:lumOff val="35000"/>
                  </a:schemeClr>
                </a:solidFill>
                <a:latin typeface="Arial"/>
                <a:cs typeface="Arial"/>
              </a:rPr>
              <a:t>or Transfer of Care Doc					Access Allergy List</a:t>
            </a:r>
          </a:p>
        </p:txBody>
      </p:sp>
      <p:sp>
        <p:nvSpPr>
          <p:cNvPr id="10" name="Rounded Rectangle 9"/>
          <p:cNvSpPr/>
          <p:nvPr/>
        </p:nvSpPr>
        <p:spPr>
          <a:xfrm>
            <a:off x="1253061" y="4722869"/>
            <a:ext cx="1744133" cy="673100"/>
          </a:xfrm>
          <a:prstGeom prst="round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 of Document</a:t>
            </a:r>
          </a:p>
        </p:txBody>
      </p:sp>
      <p:sp>
        <p:nvSpPr>
          <p:cNvPr id="11" name="Rounded Rectangle 10"/>
          <p:cNvSpPr/>
          <p:nvPr/>
        </p:nvSpPr>
        <p:spPr>
          <a:xfrm>
            <a:off x="5867391" y="5025758"/>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a:t>
            </a:r>
          </a:p>
          <a:p>
            <a:pPr algn="ctr"/>
            <a:r>
              <a:rPr lang="en-US" b="1" dirty="0">
                <a:solidFill>
                  <a:schemeClr val="tx1"/>
                </a:solidFill>
              </a:rPr>
              <a:t> of Fine Grained Data</a:t>
            </a:r>
          </a:p>
        </p:txBody>
      </p:sp>
      <p:cxnSp>
        <p:nvCxnSpPr>
          <p:cNvPr id="17" name="Straight Arrow Connector 16"/>
          <p:cNvCxnSpPr>
            <a:stCxn id="4" idx="3"/>
            <a:endCxn id="10" idx="0"/>
          </p:cNvCxnSpPr>
          <p:nvPr/>
        </p:nvCxnSpPr>
        <p:spPr>
          <a:xfrm flipH="1">
            <a:off x="2125128" y="3564463"/>
            <a:ext cx="2108200" cy="1158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164195" y="3793460"/>
            <a:ext cx="1544209" cy="646331"/>
          </a:xfrm>
          <a:prstGeom prst="rect">
            <a:avLst/>
          </a:prstGeom>
          <a:noFill/>
        </p:spPr>
        <p:txBody>
          <a:bodyPr wrap="square" rtlCol="0">
            <a:spAutoFit/>
          </a:bodyPr>
          <a:lstStyle/>
          <a:p>
            <a:pPr algn="ctr"/>
            <a:r>
              <a:rPr lang="en-US" dirty="0"/>
              <a:t>Query &amp; </a:t>
            </a:r>
          </a:p>
          <a:p>
            <a:pPr algn="ctr"/>
            <a:r>
              <a:rPr lang="en-US" dirty="0"/>
              <a:t>Retrieve Docs</a:t>
            </a:r>
          </a:p>
        </p:txBody>
      </p:sp>
      <p:cxnSp>
        <p:nvCxnSpPr>
          <p:cNvPr id="20" name="Straight Arrow Connector 19"/>
          <p:cNvCxnSpPr>
            <a:cxnSpLocks/>
            <a:stCxn id="5" idx="0"/>
            <a:endCxn id="11" idx="0"/>
          </p:cNvCxnSpPr>
          <p:nvPr/>
        </p:nvCxnSpPr>
        <p:spPr>
          <a:xfrm>
            <a:off x="6328827" y="2811604"/>
            <a:ext cx="685799" cy="2214154"/>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3" name="Freeform 42"/>
          <p:cNvSpPr/>
          <p:nvPr/>
        </p:nvSpPr>
        <p:spPr>
          <a:xfrm>
            <a:off x="3120916" y="3199942"/>
            <a:ext cx="2551745" cy="1675323"/>
          </a:xfrm>
          <a:custGeom>
            <a:avLst/>
            <a:gdLst>
              <a:gd name="connsiteX0" fmla="*/ 0 w 2641600"/>
              <a:gd name="connsiteY0" fmla="*/ 1861517 h 1861517"/>
              <a:gd name="connsiteX1" fmla="*/ 1710267 w 2641600"/>
              <a:gd name="connsiteY1" fmla="*/ 185117 h 1861517"/>
              <a:gd name="connsiteX2" fmla="*/ 2641600 w 2641600"/>
              <a:gd name="connsiteY2" fmla="*/ 117384 h 1861517"/>
              <a:gd name="connsiteX0" fmla="*/ 0 w 2641600"/>
              <a:gd name="connsiteY0" fmla="*/ 1873284 h 1873284"/>
              <a:gd name="connsiteX1" fmla="*/ 1407133 w 2641600"/>
              <a:gd name="connsiteY1" fmla="*/ 175791 h 1873284"/>
              <a:gd name="connsiteX2" fmla="*/ 2641600 w 2641600"/>
              <a:gd name="connsiteY2" fmla="*/ 129151 h 1873284"/>
              <a:gd name="connsiteX0" fmla="*/ 0 w 2641600"/>
              <a:gd name="connsiteY0" fmla="*/ 1827780 h 1827780"/>
              <a:gd name="connsiteX1" fmla="*/ 1512311 w 2641600"/>
              <a:gd name="connsiteY1" fmla="*/ 222659 h 1827780"/>
              <a:gd name="connsiteX2" fmla="*/ 2641600 w 2641600"/>
              <a:gd name="connsiteY2" fmla="*/ 83647 h 1827780"/>
            </a:gdLst>
            <a:ahLst/>
            <a:cxnLst>
              <a:cxn ang="0">
                <a:pos x="connsiteX0" y="connsiteY0"/>
              </a:cxn>
              <a:cxn ang="0">
                <a:pos x="connsiteX1" y="connsiteY1"/>
              </a:cxn>
              <a:cxn ang="0">
                <a:pos x="connsiteX2" y="connsiteY2"/>
              </a:cxn>
            </a:cxnLst>
            <a:rect l="l" t="t" r="r" b="b"/>
            <a:pathLst>
              <a:path w="2641600" h="1827780">
                <a:moveTo>
                  <a:pt x="0" y="1827780"/>
                </a:moveTo>
                <a:cubicBezTo>
                  <a:pt x="635000" y="1134924"/>
                  <a:pt x="1072044" y="513348"/>
                  <a:pt x="1512311" y="222659"/>
                </a:cubicBezTo>
                <a:cubicBezTo>
                  <a:pt x="1952578" y="-68030"/>
                  <a:pt x="2396067" y="-27831"/>
                  <a:pt x="2641600" y="83647"/>
                </a:cubicBezTo>
              </a:path>
            </a:pathLst>
          </a:custGeom>
          <a:noFill/>
          <a:ln w="28575">
            <a:solidFill>
              <a:schemeClr val="accent3">
                <a:lumMod val="50000"/>
              </a:schemeClr>
            </a:solidFill>
            <a:headEnd type="triangle" w="med" len="med"/>
            <a:tailEnd type="non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5867391" y="5059419"/>
            <a:ext cx="2294469"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Consumer</a:t>
            </a:r>
          </a:p>
          <a:p>
            <a:pPr algn="ctr"/>
            <a:r>
              <a:rPr lang="en-US" b="1" dirty="0">
                <a:solidFill>
                  <a:schemeClr val="tx1"/>
                </a:solidFill>
              </a:rPr>
              <a:t> of Fine Grained Data</a:t>
            </a:r>
          </a:p>
        </p:txBody>
      </p:sp>
      <p:sp>
        <p:nvSpPr>
          <p:cNvPr id="28" name="Rounded Rectangle 27"/>
          <p:cNvSpPr/>
          <p:nvPr/>
        </p:nvSpPr>
        <p:spPr>
          <a:xfrm>
            <a:off x="2799531" y="4875266"/>
            <a:ext cx="1230601" cy="6731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solidFill>
              </a:rPr>
              <a:t>Consumer</a:t>
            </a:r>
          </a:p>
          <a:p>
            <a:pPr algn="ctr"/>
            <a:r>
              <a:rPr lang="en-US" sz="1400" b="1" dirty="0">
                <a:solidFill>
                  <a:schemeClr val="tx1"/>
                </a:solidFill>
              </a:rPr>
              <a:t> of Fine Grained Data</a:t>
            </a:r>
          </a:p>
        </p:txBody>
      </p:sp>
      <p:sp>
        <p:nvSpPr>
          <p:cNvPr id="29" name="TextBox 28"/>
          <p:cNvSpPr txBox="1"/>
          <p:nvPr/>
        </p:nvSpPr>
        <p:spPr>
          <a:xfrm>
            <a:off x="3680355" y="3788676"/>
            <a:ext cx="2497660" cy="1354217"/>
          </a:xfrm>
          <a:prstGeom prst="rect">
            <a:avLst/>
          </a:prstGeom>
          <a:noFill/>
        </p:spPr>
        <p:txBody>
          <a:bodyPr wrap="square" rtlCol="0">
            <a:spAutoFit/>
          </a:bodyPr>
          <a:lstStyle/>
          <a:p>
            <a:pPr algn="ctr"/>
            <a:r>
              <a:rPr lang="en-US" dirty="0"/>
              <a:t>Query for Specific</a:t>
            </a:r>
            <a:br>
              <a:rPr lang="en-US" dirty="0"/>
            </a:br>
            <a:r>
              <a:rPr lang="en-US" dirty="0"/>
              <a:t>Data Elements within a document</a:t>
            </a:r>
          </a:p>
          <a:p>
            <a:pPr algn="ctr"/>
            <a:r>
              <a:rPr lang="en-US" sz="1400" dirty="0">
                <a:solidFill>
                  <a:srgbClr val="FF0000"/>
                </a:solidFill>
              </a:rPr>
              <a:t>Use a provenance selection option in </a:t>
            </a:r>
            <a:r>
              <a:rPr lang="en-US" sz="1400" dirty="0" err="1">
                <a:solidFill>
                  <a:srgbClr val="FF0000"/>
                </a:solidFill>
              </a:rPr>
              <a:t>QEDm</a:t>
            </a:r>
            <a:endParaRPr lang="en-US" sz="1400" dirty="0">
              <a:solidFill>
                <a:srgbClr val="FF0000"/>
              </a:solidFill>
            </a:endParaRPr>
          </a:p>
        </p:txBody>
      </p:sp>
      <p:sp>
        <p:nvSpPr>
          <p:cNvPr id="30" name="TextBox 29"/>
          <p:cNvSpPr txBox="1"/>
          <p:nvPr/>
        </p:nvSpPr>
        <p:spPr>
          <a:xfrm>
            <a:off x="6697165" y="980291"/>
            <a:ext cx="2388610" cy="2677656"/>
          </a:xfrm>
          <a:prstGeom prst="rect">
            <a:avLst/>
          </a:prstGeom>
          <a:noFill/>
        </p:spPr>
        <p:txBody>
          <a:bodyPr wrap="square" rtlCol="0">
            <a:spAutoFit/>
          </a:bodyPr>
          <a:lstStyle/>
          <a:p>
            <a:pPr algn="ctr"/>
            <a:r>
              <a:rPr lang="en-US" sz="1400" dirty="0">
                <a:solidFill>
                  <a:srgbClr val="FF0000"/>
                </a:solidFill>
              </a:rPr>
              <a:t>Introduce a source option “</a:t>
            </a:r>
            <a:r>
              <a:rPr lang="en-US" sz="1400" i="1" dirty="0">
                <a:solidFill>
                  <a:srgbClr val="FF0000"/>
                </a:solidFill>
              </a:rPr>
              <a:t>document provenance option” </a:t>
            </a:r>
            <a:r>
              <a:rPr lang="en-US" sz="1400" dirty="0">
                <a:solidFill>
                  <a:srgbClr val="FF0000"/>
                </a:solidFill>
              </a:rPr>
              <a:t>in base </a:t>
            </a:r>
            <a:r>
              <a:rPr lang="en-US" sz="1400" dirty="0" err="1">
                <a:solidFill>
                  <a:srgbClr val="FF0000"/>
                </a:solidFill>
              </a:rPr>
              <a:t>QEDm</a:t>
            </a:r>
            <a:r>
              <a:rPr lang="en-US" sz="1400" dirty="0">
                <a:solidFill>
                  <a:srgbClr val="FF0000"/>
                </a:solidFill>
              </a:rPr>
              <a:t> ?</a:t>
            </a:r>
          </a:p>
          <a:p>
            <a:pPr algn="ctr"/>
            <a:endParaRPr lang="en-US" sz="1400" dirty="0">
              <a:solidFill>
                <a:srgbClr val="FF0000"/>
              </a:solidFill>
            </a:endParaRPr>
          </a:p>
          <a:p>
            <a:pPr algn="ctr"/>
            <a:r>
              <a:rPr lang="en-US" sz="1400" dirty="0">
                <a:solidFill>
                  <a:srgbClr val="FF0000"/>
                </a:solidFill>
              </a:rPr>
              <a:t>What are the other types of “provenance” that </a:t>
            </a:r>
            <a:r>
              <a:rPr lang="en-US" sz="1400" dirty="0" err="1">
                <a:solidFill>
                  <a:srgbClr val="FF0000"/>
                </a:solidFill>
              </a:rPr>
              <a:t>QEDm</a:t>
            </a:r>
            <a:r>
              <a:rPr lang="en-US" sz="1400" dirty="0">
                <a:solidFill>
                  <a:srgbClr val="FF0000"/>
                </a:solidFill>
              </a:rPr>
              <a:t> should include ?</a:t>
            </a:r>
          </a:p>
          <a:p>
            <a:pPr algn="ctr"/>
            <a:endParaRPr lang="en-US" sz="1400" dirty="0">
              <a:solidFill>
                <a:srgbClr val="FF0000"/>
              </a:solidFill>
            </a:endParaRPr>
          </a:p>
          <a:p>
            <a:pPr algn="ctr"/>
            <a:r>
              <a:rPr lang="en-US" sz="1400" dirty="0">
                <a:solidFill>
                  <a:srgbClr val="FF0000"/>
                </a:solidFill>
              </a:rPr>
              <a:t>It is allowed in PDLS to have data-elements not coming from documents (impact on privacy) </a:t>
            </a:r>
          </a:p>
        </p:txBody>
      </p:sp>
    </p:spTree>
    <p:extLst>
      <p:ext uri="{BB962C8B-B14F-4D97-AF65-F5344CB8AC3E}">
        <p14:creationId xmlns:p14="http://schemas.microsoft.com/office/powerpoint/2010/main" val="234705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magine 69"/>
          <p:cNvPicPr>
            <a:picLocks noChangeAspect="1"/>
          </p:cNvPicPr>
          <p:nvPr/>
        </p:nvPicPr>
        <p:blipFill>
          <a:blip r:embed="rId3"/>
          <a:stretch>
            <a:fillRect/>
          </a:stretch>
        </p:blipFill>
        <p:spPr>
          <a:xfrm>
            <a:off x="1909824" y="970045"/>
            <a:ext cx="5608624" cy="5789547"/>
          </a:xfrm>
          <a:prstGeom prst="rect">
            <a:avLst/>
          </a:prstGeom>
          <a:effectLst>
            <a:outerShdw blurRad="50800" dist="38100" dir="16200000" rotWithShape="0">
              <a:prstClr val="black">
                <a:alpha val="40000"/>
              </a:prstClr>
            </a:outerShdw>
          </a:effectLst>
        </p:spPr>
      </p:pic>
      <p:sp>
        <p:nvSpPr>
          <p:cNvPr id="2" name="Title 1"/>
          <p:cNvSpPr>
            <a:spLocks noGrp="1"/>
          </p:cNvSpPr>
          <p:nvPr>
            <p:ph type="ctrTitle"/>
          </p:nvPr>
        </p:nvSpPr>
        <p:spPr>
          <a:xfrm>
            <a:off x="3081866" y="167448"/>
            <a:ext cx="5850467" cy="747605"/>
          </a:xfrm>
        </p:spPr>
        <p:txBody>
          <a:bodyPr>
            <a:normAutofit/>
          </a:bodyPr>
          <a:lstStyle/>
          <a:p>
            <a:pPr algn="l"/>
            <a:r>
              <a:rPr lang="en-US" sz="2800" b="1" dirty="0">
                <a:solidFill>
                  <a:srgbClr val="5A4099"/>
                </a:solidFill>
                <a:latin typeface="Arial"/>
                <a:cs typeface="Arial"/>
              </a:rPr>
              <a:t>PDLS Integration Profile </a:t>
            </a:r>
            <a:r>
              <a:rPr lang="en-US" sz="2400" dirty="0">
                <a:solidFill>
                  <a:srgbClr val="5A4099"/>
                </a:solidFill>
                <a:latin typeface="Arial"/>
                <a:cs typeface="Arial"/>
              </a:rPr>
              <a:t>(3/3)</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509260" y="970045"/>
            <a:ext cx="8125480" cy="5062903"/>
          </a:xfrm>
          <a:noFill/>
        </p:spPr>
        <p:txBody>
          <a:bodyPr>
            <a:normAutofit/>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 </a:t>
            </a:r>
          </a:p>
        </p:txBody>
      </p:sp>
      <p:pic>
        <p:nvPicPr>
          <p:cNvPr id="9" name="Picture 8"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
        <p:nvSpPr>
          <p:cNvPr id="64" name="Rettangolo ad angolo ripiegato 63"/>
          <p:cNvSpPr/>
          <p:nvPr/>
        </p:nvSpPr>
        <p:spPr>
          <a:xfrm rot="19891015">
            <a:off x="674732" y="2155724"/>
            <a:ext cx="1295839" cy="566949"/>
          </a:xfrm>
          <a:prstGeom prst="foldedCorner">
            <a:avLst/>
          </a:prstGeom>
          <a:solidFill>
            <a:schemeClr val="accent4">
              <a:lumMod val="40000"/>
              <a:lumOff val="60000"/>
            </a:schemeClr>
          </a:solidFill>
          <a:ln w="3175">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72000" tIns="108000" rIns="72000" bIns="36000" rtlCol="0" anchor="ctr"/>
          <a:lstStyle/>
          <a:p>
            <a:pPr algn="ctr"/>
            <a:r>
              <a:rPr lang="en-US" sz="1200" b="1" dirty="0">
                <a:solidFill>
                  <a:schemeClr val="accent4">
                    <a:lumMod val="50000"/>
                  </a:schemeClr>
                </a:solidFill>
                <a:latin typeface="Arial" panose="020B0604020202020204" pitchFamily="34" charset="0"/>
                <a:ea typeface="Times New Roman" panose="02020603050405020304" pitchFamily="18" charset="0"/>
              </a:rPr>
              <a:t>PDLS </a:t>
            </a:r>
            <a:br>
              <a:rPr lang="en-US" sz="1200" b="1" dirty="0">
                <a:solidFill>
                  <a:schemeClr val="accent4">
                    <a:lumMod val="50000"/>
                  </a:schemeClr>
                </a:solidFill>
                <a:latin typeface="Arial" panose="020B0604020202020204" pitchFamily="34" charset="0"/>
                <a:ea typeface="Times New Roman" panose="02020603050405020304" pitchFamily="18" charset="0"/>
              </a:rPr>
            </a:br>
            <a:r>
              <a:rPr lang="en-US" sz="1200" b="1" dirty="0">
                <a:solidFill>
                  <a:schemeClr val="accent4">
                    <a:lumMod val="50000"/>
                  </a:schemeClr>
                </a:solidFill>
                <a:latin typeface="Arial" panose="020B0604020202020204" pitchFamily="34" charset="0"/>
                <a:ea typeface="Times New Roman" panose="02020603050405020304" pitchFamily="18" charset="0"/>
              </a:rPr>
              <a:t>Actor Diagram</a:t>
            </a:r>
            <a:endParaRPr lang="it-IT" sz="1200" dirty="0">
              <a:solidFill>
                <a:schemeClr val="accent4">
                  <a:lumMod val="50000"/>
                </a:schemeClr>
              </a:solidFill>
            </a:endParaRPr>
          </a:p>
        </p:txBody>
      </p:sp>
    </p:spTree>
    <p:extLst>
      <p:ext uri="{BB962C8B-B14F-4D97-AF65-F5344CB8AC3E}">
        <p14:creationId xmlns:p14="http://schemas.microsoft.com/office/powerpoint/2010/main" val="275148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1866" y="167448"/>
            <a:ext cx="5850467" cy="747605"/>
          </a:xfrm>
        </p:spPr>
        <p:txBody>
          <a:bodyPr>
            <a:normAutofit/>
          </a:bodyPr>
          <a:lstStyle/>
          <a:p>
            <a:pPr algn="l"/>
            <a:r>
              <a:rPr lang="en-US" sz="2800" b="1" dirty="0" err="1">
                <a:solidFill>
                  <a:srgbClr val="5A4099"/>
                </a:solidFill>
                <a:latin typeface="Arial"/>
                <a:cs typeface="Arial"/>
              </a:rPr>
              <a:t>QEDm</a:t>
            </a:r>
            <a:r>
              <a:rPr lang="en-US" sz="2800" b="1" dirty="0">
                <a:solidFill>
                  <a:srgbClr val="5A4099"/>
                </a:solidFill>
                <a:latin typeface="Arial"/>
                <a:cs typeface="Arial"/>
              </a:rPr>
              <a:t> Integration Profile</a:t>
            </a:r>
            <a:endParaRPr lang="en-US" sz="3000" dirty="0">
              <a:solidFill>
                <a:srgbClr val="5A4099"/>
              </a:solidFill>
              <a:latin typeface="Arial"/>
              <a:cs typeface="Arial"/>
            </a:endParaRPr>
          </a:p>
        </p:txBody>
      </p:sp>
      <p:sp>
        <p:nvSpPr>
          <p:cNvPr id="3" name="Subtitle 2"/>
          <p:cNvSpPr>
            <a:spLocks noGrp="1"/>
          </p:cNvSpPr>
          <p:nvPr>
            <p:ph type="subTitle" idx="1"/>
          </p:nvPr>
        </p:nvSpPr>
        <p:spPr>
          <a:xfrm>
            <a:off x="617968" y="1196502"/>
            <a:ext cx="7864551" cy="4865630"/>
          </a:xfrm>
          <a:noFill/>
        </p:spPr>
        <p:txBody>
          <a:bodyPr>
            <a:normAutofit/>
          </a:bodyPr>
          <a:lstStyle/>
          <a:p>
            <a:pPr marL="0" lvl="1" algn="l">
              <a:spcBef>
                <a:spcPts val="0"/>
              </a:spcBef>
              <a:spcAft>
                <a:spcPts val="1200"/>
              </a:spcAft>
            </a:pPr>
            <a:r>
              <a:rPr lang="en-US" sz="2400" dirty="0">
                <a:solidFill>
                  <a:schemeClr val="tx1"/>
                </a:solidFill>
                <a:latin typeface="Arial" panose="020B0604020202020204" pitchFamily="34" charset="0"/>
                <a:cs typeface="Arial" panose="020B0604020202020204" pitchFamily="34" charset="0"/>
              </a:rPr>
              <a:t>The </a:t>
            </a:r>
            <a:r>
              <a:rPr lang="en-US" sz="2400" b="1" dirty="0">
                <a:solidFill>
                  <a:srgbClr val="FF0000"/>
                </a:solidFill>
                <a:latin typeface="Arial" panose="020B0604020202020204" pitchFamily="34" charset="0"/>
                <a:cs typeface="Arial" panose="020B0604020202020204" pitchFamily="34" charset="0"/>
              </a:rPr>
              <a:t>Query for Existing Data for Mobile (QEDm)</a:t>
            </a:r>
            <a:r>
              <a:rPr lang="en-US" sz="2400" b="1" dirty="0">
                <a:solidFill>
                  <a:srgbClr val="0070C0"/>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profile</a:t>
            </a:r>
            <a:r>
              <a:rPr lang="en-US" sz="2400" b="1"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supports lightweight dynamic queries for clinical data elements including vital signs, problems, medications, immunizations, diagnostic results, procedures, visit history etc...</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profile is functionally equivalent to QED Profile, but conceived to be implemented by application specific to mobile devices. </a:t>
            </a:r>
          </a:p>
          <a:p>
            <a:pPr marL="342900" lvl="1" indent="-342900" algn="l">
              <a:spcBef>
                <a:spcPts val="0"/>
              </a:spcBef>
              <a:spcAft>
                <a:spcPts val="1200"/>
              </a:spcAft>
              <a:buFont typeface="Wingdings" panose="05000000000000000000" pitchFamily="2" charset="2"/>
              <a:buChar char="Ø"/>
            </a:pPr>
            <a:r>
              <a:rPr lang="en-US" sz="2100" dirty="0">
                <a:solidFill>
                  <a:schemeClr val="tx1"/>
                </a:solidFill>
                <a:latin typeface="Arial" panose="020B0604020202020204" pitchFamily="34" charset="0"/>
                <a:cs typeface="Arial" panose="020B0604020202020204" pitchFamily="34" charset="0"/>
              </a:rPr>
              <a:t>The solution is based on a standardized query interface to health (HTTP-based RESTful APIs) and the resulting transaction can be used to </a:t>
            </a:r>
            <a:r>
              <a:rPr lang="en-US" sz="2100" dirty="0" err="1">
                <a:solidFill>
                  <a:schemeClr val="tx1"/>
                </a:solidFill>
                <a:latin typeface="Arial" panose="020B0604020202020204" pitchFamily="34" charset="0"/>
                <a:cs typeface="Arial" panose="020B0604020202020204" pitchFamily="34" charset="0"/>
              </a:rPr>
              <a:t>query&amp;retrieve</a:t>
            </a:r>
            <a:r>
              <a:rPr lang="en-US" sz="2100" dirty="0">
                <a:solidFill>
                  <a:schemeClr val="tx1"/>
                </a:solidFill>
                <a:latin typeface="Arial" panose="020B0604020202020204" pitchFamily="34" charset="0"/>
                <a:cs typeface="Arial" panose="020B0604020202020204" pitchFamily="34" charset="0"/>
              </a:rPr>
              <a:t> a list of specific data elements, persisted as FHIR resources. </a:t>
            </a:r>
          </a:p>
          <a:p>
            <a:pPr marL="342900" lvl="1" indent="-342900" algn="l">
              <a:spcBef>
                <a:spcPts val="0"/>
              </a:spcBef>
              <a:spcAft>
                <a:spcPts val="1200"/>
              </a:spcAft>
              <a:buFont typeface="Wingdings" panose="05000000000000000000" pitchFamily="2" charset="2"/>
              <a:buChar char="Ø"/>
            </a:pPr>
            <a:endParaRPr lang="en-US" sz="2400" dirty="0">
              <a:solidFill>
                <a:schemeClr val="tx1"/>
              </a:solidFill>
              <a:latin typeface="Arial" panose="020B0604020202020204" pitchFamily="34" charset="0"/>
              <a:cs typeface="Arial" panose="020B0604020202020204" pitchFamily="34" charset="0"/>
            </a:endParaRPr>
          </a:p>
          <a:p>
            <a:pPr marL="0" lvl="1" algn="l">
              <a:spcBef>
                <a:spcPts val="0"/>
              </a:spcBef>
              <a:spcAft>
                <a:spcPts val="1200"/>
              </a:spcAft>
            </a:pPr>
            <a:endParaRPr lang="en-US" sz="2400" dirty="0">
              <a:solidFill>
                <a:schemeClr val="tx1"/>
              </a:solidFill>
              <a:latin typeface="Arial" panose="020B0604020202020204" pitchFamily="34" charset="0"/>
              <a:cs typeface="Arial" panose="020B0604020202020204" pitchFamily="34" charset="0"/>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406680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7969" y="2384384"/>
            <a:ext cx="7870711" cy="3728385"/>
          </a:xfrm>
          <a:noFill/>
        </p:spPr>
        <p:txBody>
          <a:bodyPr>
            <a:normAutofit/>
          </a:bodyPr>
          <a:lstStyle/>
          <a:p>
            <a:r>
              <a:rPr lang="en-US" sz="4000" b="1" dirty="0">
                <a:solidFill>
                  <a:srgbClr val="5A4099"/>
                </a:solidFill>
                <a:latin typeface="Arial"/>
                <a:cs typeface="Arial"/>
              </a:rPr>
              <a:t>PDLS Supplement</a:t>
            </a:r>
          </a:p>
          <a:p>
            <a:r>
              <a:rPr lang="en-US" sz="3600" b="1" dirty="0">
                <a:solidFill>
                  <a:srgbClr val="5A4099"/>
                </a:solidFill>
                <a:latin typeface="Arial"/>
                <a:cs typeface="Arial"/>
              </a:rPr>
              <a:t>Open Issues</a:t>
            </a:r>
            <a:endParaRPr lang="en-US" sz="3600" dirty="0">
              <a:solidFill>
                <a:schemeClr val="tx1"/>
              </a:solidFill>
              <a:sym typeface="Wingdings" panose="05000000000000000000" pitchFamily="2" charset="2"/>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249034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163773"/>
            <a:ext cx="9144000" cy="6858000"/>
          </a:xfrm>
          <a:prstGeom prst="rect">
            <a:avLst/>
          </a:prstGeom>
        </p:spPr>
      </p:pic>
      <p:sp>
        <p:nvSpPr>
          <p:cNvPr id="2" name="Title 1"/>
          <p:cNvSpPr>
            <a:spLocks noGrp="1"/>
          </p:cNvSpPr>
          <p:nvPr>
            <p:ph type="ctrTitle"/>
          </p:nvPr>
        </p:nvSpPr>
        <p:spPr>
          <a:xfrm>
            <a:off x="3166532" y="152917"/>
            <a:ext cx="5877107" cy="747605"/>
          </a:xfrm>
        </p:spPr>
        <p:txBody>
          <a:bodyPr>
            <a:noAutofit/>
          </a:bodyPr>
          <a:lstStyle/>
          <a:p>
            <a:pPr algn="l"/>
            <a:r>
              <a:rPr lang="en-US" sz="2400" b="1" dirty="0">
                <a:solidFill>
                  <a:srgbClr val="5A4099"/>
                </a:solidFill>
                <a:latin typeface="Arial"/>
                <a:cs typeface="Arial"/>
              </a:rPr>
              <a:t>PDLS Supplement: Open Issue #1 </a:t>
            </a:r>
            <a:r>
              <a:rPr lang="en-US" sz="2200" dirty="0">
                <a:solidFill>
                  <a:srgbClr val="5A4099"/>
                </a:solidFill>
                <a:latin typeface="Arial"/>
                <a:cs typeface="Arial"/>
              </a:rPr>
              <a:t>(1/8) </a:t>
            </a:r>
          </a:p>
        </p:txBody>
      </p:sp>
      <p:sp>
        <p:nvSpPr>
          <p:cNvPr id="3" name="Subtitle 2"/>
          <p:cNvSpPr>
            <a:spLocks noGrp="1"/>
          </p:cNvSpPr>
          <p:nvPr>
            <p:ph type="subTitle" idx="1"/>
          </p:nvPr>
        </p:nvSpPr>
        <p:spPr>
          <a:xfrm>
            <a:off x="617969" y="1023583"/>
            <a:ext cx="7909343" cy="5636524"/>
          </a:xfrm>
        </p:spPr>
        <p:txBody>
          <a:bodyPr>
            <a:normAutofit fontScale="92500"/>
          </a:bodyPr>
          <a:lstStyle/>
          <a:p>
            <a:pPr algn="l"/>
            <a:r>
              <a:rPr lang="it-IT" sz="2200" b="1" dirty="0">
                <a:solidFill>
                  <a:schemeClr val="tx1"/>
                </a:solidFill>
                <a:highlight>
                  <a:srgbClr val="FFFF00"/>
                </a:highlight>
              </a:rPr>
              <a:t>Open Issue:  fine grained data </a:t>
            </a:r>
            <a:r>
              <a:rPr lang="en-US" sz="2200" b="1" dirty="0">
                <a:solidFill>
                  <a:schemeClr val="tx1"/>
                </a:solidFill>
                <a:highlight>
                  <a:srgbClr val="FFFF00"/>
                </a:highlight>
              </a:rPr>
              <a:t>'Location’ and Reconciliation in an Affinity Domain with N Repositories</a:t>
            </a:r>
            <a:r>
              <a:rPr lang="en-US" sz="2200" dirty="0">
                <a:solidFill>
                  <a:schemeClr val="tx1"/>
                </a:solidFill>
                <a:highlight>
                  <a:srgbClr val="FFFF00"/>
                </a:highlight>
              </a:rPr>
              <a:t>:</a:t>
            </a:r>
            <a:br>
              <a:rPr lang="en-US" sz="1600" dirty="0">
                <a:solidFill>
                  <a:schemeClr val="tx1"/>
                </a:solidFill>
              </a:rPr>
            </a:br>
            <a:endParaRPr lang="en-US" sz="1600" dirty="0">
              <a:solidFill>
                <a:schemeClr val="tx1"/>
              </a:solidFill>
            </a:endParaRPr>
          </a:p>
          <a:p>
            <a:pPr algn="l"/>
            <a:r>
              <a:rPr lang="en-US" sz="1600" dirty="0">
                <a:solidFill>
                  <a:schemeClr val="tx1"/>
                </a:solidFill>
              </a:rPr>
              <a:t>We are defining a data locator service that allows to collect all the fine-grained information of interest by querying in a 'central point'.</a:t>
            </a:r>
          </a:p>
          <a:p>
            <a:pPr algn="l"/>
            <a:r>
              <a:rPr lang="en-US" sz="1600" b="1" dirty="0">
                <a:solidFill>
                  <a:schemeClr val="tx1"/>
                </a:solidFill>
              </a:rPr>
              <a:t>Case #1:  1 XDS Registry +  1 XDS Repository (&amp; FHIR Repository) </a:t>
            </a:r>
          </a:p>
          <a:p>
            <a:pPr marL="742950" lvl="1" indent="-285750" algn="l">
              <a:spcBef>
                <a:spcPts val="600"/>
              </a:spcBef>
              <a:buFont typeface="Arial" panose="020B0604020202020204" pitchFamily="34" charset="0"/>
              <a:buChar char="•"/>
            </a:pPr>
            <a:r>
              <a:rPr lang="en-US" sz="1600" dirty="0">
                <a:solidFill>
                  <a:schemeClr val="tx1"/>
                </a:solidFill>
              </a:rPr>
              <a:t>the Clinical Data Source can be providing data-elements resources  as the central point for querying &amp; retrieving ALL fine-grained data</a:t>
            </a:r>
          </a:p>
          <a:p>
            <a:pPr marL="742950" lvl="1" indent="-285750" algn="l">
              <a:spcBef>
                <a:spcPts val="600"/>
              </a:spcBef>
              <a:buFont typeface="Arial" panose="020B0604020202020204" pitchFamily="34" charset="0"/>
              <a:buChar char="•"/>
            </a:pPr>
            <a:r>
              <a:rPr lang="en-US" sz="1600" dirty="0">
                <a:solidFill>
                  <a:schemeClr val="tx1"/>
                </a:solidFill>
              </a:rPr>
              <a:t>Reconciliation may be placed at this central point.</a:t>
            </a:r>
          </a:p>
          <a:p>
            <a:pPr marL="273050" lvl="1" algn="l">
              <a:spcBef>
                <a:spcPts val="600"/>
              </a:spcBef>
            </a:pPr>
            <a:r>
              <a:rPr lang="en-US" sz="1600" dirty="0">
                <a:solidFill>
                  <a:schemeClr val="tx1"/>
                </a:solidFill>
                <a:sym typeface="Wingdings" panose="05000000000000000000" pitchFamily="2" charset="2"/>
              </a:rPr>
              <a:t> </a:t>
            </a:r>
            <a:r>
              <a:rPr lang="en-US" sz="1600" b="1" dirty="0">
                <a:solidFill>
                  <a:schemeClr val="tx1"/>
                </a:solidFill>
                <a:sym typeface="Wingdings" panose="05000000000000000000" pitchFamily="2" charset="2"/>
              </a:rPr>
              <a:t>OK (for centralized reconciliation &amp; access)</a:t>
            </a:r>
            <a:r>
              <a:rPr lang="en-US" sz="1600" dirty="0">
                <a:solidFill>
                  <a:schemeClr val="tx1"/>
                </a:solidFill>
              </a:rPr>
              <a:t> </a:t>
            </a:r>
          </a:p>
          <a:p>
            <a:pPr algn="l">
              <a:spcBef>
                <a:spcPts val="600"/>
              </a:spcBef>
            </a:pPr>
            <a:endParaRPr lang="en-US" sz="1600" b="1" dirty="0">
              <a:solidFill>
                <a:schemeClr val="tx1"/>
              </a:solidFill>
            </a:endParaRPr>
          </a:p>
          <a:p>
            <a:pPr algn="l">
              <a:spcBef>
                <a:spcPts val="600"/>
              </a:spcBef>
            </a:pPr>
            <a:r>
              <a:rPr lang="en-US" sz="1600" b="1" dirty="0">
                <a:solidFill>
                  <a:schemeClr val="tx1"/>
                </a:solidFill>
              </a:rPr>
              <a:t>Case #2:  1 XDS Registry +  N XDS Repository (Each with a Clinical data Source or FHIR Repository)</a:t>
            </a:r>
          </a:p>
          <a:p>
            <a:pPr marL="285750" indent="-285750" algn="l">
              <a:buFont typeface="Arial" panose="020B0604020202020204" pitchFamily="34" charset="0"/>
              <a:buChar char="•"/>
            </a:pPr>
            <a:r>
              <a:rPr lang="en-US" sz="1600" dirty="0">
                <a:solidFill>
                  <a:schemeClr val="tx1"/>
                </a:solidFill>
              </a:rPr>
              <a:t>The unique XDS Registry still works well as master top-level index for coarse grained XDS Documents, but there is no longer have a central point to query/access fine-grained information.</a:t>
            </a:r>
          </a:p>
          <a:p>
            <a:pPr marL="285750" indent="-285750" algn="l">
              <a:buFont typeface="Arial" panose="020B0604020202020204" pitchFamily="34" charset="0"/>
              <a:buChar char="•"/>
            </a:pPr>
            <a:r>
              <a:rPr lang="en-US" sz="1600" dirty="0">
                <a:solidFill>
                  <a:schemeClr val="tx1"/>
                </a:solidFill>
              </a:rPr>
              <a:t>Where should the Clinical Data Source &amp; Reconciliation Agent be conveniently placed to work ?</a:t>
            </a:r>
          </a:p>
          <a:p>
            <a:pPr marL="742950" lvl="1" indent="-285750" algn="l">
              <a:buFont typeface="Arial" panose="020B0604020202020204" pitchFamily="34" charset="0"/>
              <a:buChar char="•"/>
            </a:pPr>
            <a:r>
              <a:rPr lang="en-US" sz="1400" dirty="0">
                <a:solidFill>
                  <a:schemeClr val="tx1"/>
                </a:solidFill>
              </a:rPr>
              <a:t>If the Clinical Data Source Actor is grouped with each Doc Repository Actor, N Document Repositories, each provides a subset of the data </a:t>
            </a:r>
          </a:p>
          <a:p>
            <a:pPr marL="742950" lvl="1" indent="-285750" algn="l">
              <a:buFont typeface="Arial" panose="020B0604020202020204" pitchFamily="34" charset="0"/>
              <a:buChar char="•"/>
            </a:pPr>
            <a:r>
              <a:rPr lang="en-US" sz="1400" dirty="0">
                <a:solidFill>
                  <a:schemeClr val="tx1"/>
                </a:solidFill>
              </a:rPr>
              <a:t>The Clinical Data Source just like the Reconciliation Agent are no longer unique.  Is that an issue ? </a:t>
            </a:r>
          </a:p>
          <a:p>
            <a:pPr marL="742950" lvl="1" indent="-285750" algn="l">
              <a:buFont typeface="Arial" panose="020B0604020202020204" pitchFamily="34" charset="0"/>
              <a:buChar char="•"/>
            </a:pPr>
            <a:r>
              <a:rPr lang="en-US" sz="1400" dirty="0">
                <a:solidFill>
                  <a:schemeClr val="tx1"/>
                </a:solidFill>
              </a:rPr>
              <a:t>Reconciliation when necessary may be better to happen in one pass, when all information is gathered by the 'collector/source', just before being provided to the 'consumer'. </a:t>
            </a:r>
          </a:p>
          <a:p>
            <a:pPr marL="742950" lvl="1" indent="-285750" algn="l">
              <a:buFont typeface="Arial" panose="020B0604020202020204" pitchFamily="34" charset="0"/>
              <a:buChar char="•"/>
            </a:pPr>
            <a:endParaRPr lang="en-US" sz="1400" dirty="0">
              <a:solidFill>
                <a:schemeClr val="tx1"/>
              </a:solidFil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3536074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18573</TotalTime>
  <Words>3731</Words>
  <Application>Microsoft Office PowerPoint</Application>
  <PresentationFormat>Presentazione su schermo (4:3)</PresentationFormat>
  <Paragraphs>619</Paragraphs>
  <Slides>34</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34</vt:i4>
      </vt:variant>
    </vt:vector>
  </HeadingPairs>
  <TitlesOfParts>
    <vt:vector size="41" baseType="lpstr">
      <vt:lpstr>Arial</vt:lpstr>
      <vt:lpstr>Arial Narrow</vt:lpstr>
      <vt:lpstr>Calibri</vt:lpstr>
      <vt:lpstr>Courier New</vt:lpstr>
      <vt:lpstr>Times New Roman</vt:lpstr>
      <vt:lpstr>Wingdings</vt:lpstr>
      <vt:lpstr>Office Theme</vt:lpstr>
      <vt:lpstr>IHE ITI &amp; PCC Supplements Patient-centric Data-element Location Service (PDLS) Query for Existing Data for mobile (QEDm)  Wednesday, February 8, 2017</vt:lpstr>
      <vt:lpstr>PDLS Integration Profile (1/3)</vt:lpstr>
      <vt:lpstr>PDLS Integration Profile (2/3)</vt:lpstr>
      <vt:lpstr>PDLS environment and multilevel granularity access to health information</vt:lpstr>
      <vt:lpstr>Use Cases – Combined Document (whole and restful) access and Data Element Access</vt:lpstr>
      <vt:lpstr>PDLS Integration Profile (3/3)</vt:lpstr>
      <vt:lpstr>QEDm Integration Profile</vt:lpstr>
      <vt:lpstr>Presentazione standard di PowerPoint</vt:lpstr>
      <vt:lpstr>PDLS Supplement: Open Issue #1 (1/8) </vt:lpstr>
      <vt:lpstr>PDLS Supplement: Open Issue #1 (2/8)   PDLS Potential Deployment Models</vt:lpstr>
      <vt:lpstr>Deployment A – Combined Document (whole and restful) access and Data Element Access (3/8) </vt:lpstr>
      <vt:lpstr>Deployment B – Combined Document (whole and restful) access and Data Element Access (4/8) </vt:lpstr>
      <vt:lpstr>Deployment C – Combined Document (whole and restful) access and Data Element Access (5/8) </vt:lpstr>
      <vt:lpstr>Deployment D – Combined Document (whole and restful) access and Data Element Access (6/8) </vt:lpstr>
      <vt:lpstr>Deployment E – Combined Document (whole and restful) access and Data Element Access (7/8) </vt:lpstr>
      <vt:lpstr>PDLS Supplement: Open Issue #1 (8/8)</vt:lpstr>
      <vt:lpstr>PDLS Supplement: Open Issue #2 </vt:lpstr>
      <vt:lpstr>PDLS Supplement: Open Issue #3 </vt:lpstr>
      <vt:lpstr>PDLS Supplement: Open Issue #4 </vt:lpstr>
      <vt:lpstr>PDLS Supplement: Open Issue #5 (1/2) </vt:lpstr>
      <vt:lpstr>Approach to PDLS Data Location</vt:lpstr>
      <vt:lpstr>Presentazione standard di PowerPoint</vt:lpstr>
      <vt:lpstr>Presentazione standard di PowerPoint</vt:lpstr>
      <vt:lpstr>Presentazione standard di PowerPoint</vt:lpstr>
      <vt:lpstr>Presentazione standard di PowerPoint</vt:lpstr>
      <vt:lpstr>QEDm Issue # 1:  Requirements for QEDm vs QED</vt:lpstr>
      <vt:lpstr>QEDm Issue #2: Scope Listing of Data Elements</vt:lpstr>
      <vt:lpstr>QEDm Issue #3:  Identify Document Sources of Data Elements</vt:lpstr>
      <vt:lpstr>QEDm Issue #4: Manage reconciliation of Data Elements</vt:lpstr>
      <vt:lpstr>Presentazione standard di PowerPoint</vt:lpstr>
      <vt:lpstr>QEDm: details Query specs from QED</vt:lpstr>
      <vt:lpstr>QEDm: details DAF Resources into QED classification</vt:lpstr>
      <vt:lpstr>Presentazione standard di PowerPoint</vt:lpstr>
      <vt:lpstr>Suggested SPs for existing  PCC QED and RECON Profiles</vt:lpstr>
    </vt:vector>
  </TitlesOfParts>
  <Company>RSNA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Fabio Buti</cp:lastModifiedBy>
  <cp:revision>491</cp:revision>
  <cp:lastPrinted>2013-02-21T14:05:33Z</cp:lastPrinted>
  <dcterms:created xsi:type="dcterms:W3CDTF">2011-05-17T16:43:13Z</dcterms:created>
  <dcterms:modified xsi:type="dcterms:W3CDTF">2017-02-08T09:09:29Z</dcterms:modified>
</cp:coreProperties>
</file>